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embeddings/oleObject1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embeddings/oleObject2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embeddings/oleObject3.bin" ContentType="application/vnd.openxmlformats-officedocument.oleObject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embeddings/oleObject6.bin" ContentType="application/vnd.openxmlformats-officedocument.oleObject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41" r:id="rId4"/>
    <p:sldId id="342" r:id="rId5"/>
    <p:sldId id="343" r:id="rId6"/>
    <p:sldId id="276" r:id="rId7"/>
    <p:sldId id="294" r:id="rId8"/>
    <p:sldId id="296" r:id="rId9"/>
    <p:sldId id="295" r:id="rId10"/>
    <p:sldId id="297" r:id="rId11"/>
    <p:sldId id="344" r:id="rId12"/>
    <p:sldId id="280" r:id="rId13"/>
    <p:sldId id="278" r:id="rId14"/>
    <p:sldId id="301" r:id="rId15"/>
    <p:sldId id="302" r:id="rId16"/>
    <p:sldId id="303" r:id="rId17"/>
    <p:sldId id="304" r:id="rId18"/>
    <p:sldId id="305" r:id="rId19"/>
    <p:sldId id="306" r:id="rId20"/>
    <p:sldId id="345" r:id="rId21"/>
    <p:sldId id="307" r:id="rId22"/>
    <p:sldId id="308" r:id="rId23"/>
    <p:sldId id="309" r:id="rId24"/>
    <p:sldId id="311" r:id="rId25"/>
    <p:sldId id="310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36" r:id="rId34"/>
    <p:sldId id="319" r:id="rId35"/>
    <p:sldId id="326" r:id="rId36"/>
    <p:sldId id="327" r:id="rId37"/>
    <p:sldId id="328" r:id="rId38"/>
    <p:sldId id="330" r:id="rId39"/>
    <p:sldId id="331" r:id="rId40"/>
    <p:sldId id="332" r:id="rId41"/>
    <p:sldId id="334" r:id="rId42"/>
    <p:sldId id="335" r:id="rId43"/>
    <p:sldId id="340" r:id="rId44"/>
  </p:sldIdLst>
  <p:sldSz cx="9144000" cy="6858000" type="screen4x3"/>
  <p:notesSz cx="6858000" cy="9144000"/>
  <p:custDataLst>
    <p:tags r:id="rId48"/>
  </p:custDataLst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FF"/>
    <a:srgbClr val="00001E"/>
    <a:srgbClr val="00003F"/>
    <a:srgbClr val="7373FF"/>
    <a:srgbClr val="820000"/>
    <a:srgbClr val="D2D200"/>
    <a:srgbClr val="646400"/>
    <a:srgbClr val="FF9999"/>
    <a:srgbClr val="FF4B4B"/>
    <a:srgbClr val="C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ema til typografi 2 - Marker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-10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AEEE-08C4-2C4B-91F1-C5CF6AF4E99C}" type="datetimeFigureOut">
              <a:rPr lang="da-DK"/>
              <a:pPr/>
              <a:t>17/04/13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E41E-3789-844E-ABE5-3CD786A8F7AD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61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C3AF-0774-8942-A179-F5CBD3F12300}" type="datetimeFigureOut">
              <a:rPr lang="da-DK"/>
              <a:pPr/>
              <a:t>17/04/13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72871-7329-2D42-98EC-4584B36D9674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109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619125"/>
            <a:ext cx="5243512" cy="3933825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664381"/>
            <a:ext cx="5485778" cy="4113233"/>
          </a:xfrm>
          <a:noFill/>
          <a:ln/>
        </p:spPr>
        <p:txBody>
          <a:bodyPr/>
          <a:lstStyle/>
          <a:p>
            <a:r>
              <a:rPr lang="en-US" sz="1000" dirty="0">
                <a:latin typeface="Times" pitchFamily="18" charset="0"/>
              </a:rPr>
              <a:t>A </a:t>
            </a:r>
            <a:r>
              <a:rPr lang="en-US" sz="1000" dirty="0" err="1">
                <a:latin typeface="Times" pitchFamily="18" charset="0"/>
              </a:rPr>
              <a:t>subVI</a:t>
            </a:r>
            <a:r>
              <a:rPr lang="en-US" sz="1000" dirty="0">
                <a:latin typeface="Times" pitchFamily="18" charset="0"/>
              </a:rPr>
              <a:t> node corresponds to a subroutine call in text-based programming languages. The node is not the </a:t>
            </a:r>
            <a:r>
              <a:rPr lang="en-US" sz="1000" dirty="0" err="1">
                <a:latin typeface="Times" pitchFamily="18" charset="0"/>
              </a:rPr>
              <a:t>subVI</a:t>
            </a:r>
            <a:r>
              <a:rPr lang="en-US" sz="1000" dirty="0">
                <a:latin typeface="Times" pitchFamily="18" charset="0"/>
              </a:rPr>
              <a:t> itself, just as a subroutine call statement in a program is not the subroutine itself. A block diagram that contains several identical </a:t>
            </a:r>
            <a:r>
              <a:rPr lang="en-US" sz="1000" dirty="0" err="1">
                <a:latin typeface="Times" pitchFamily="18" charset="0"/>
              </a:rPr>
              <a:t>subVI</a:t>
            </a:r>
            <a:r>
              <a:rPr lang="en-US" sz="1000" dirty="0">
                <a:latin typeface="Times" pitchFamily="18" charset="0"/>
              </a:rPr>
              <a:t> nodes calls the same </a:t>
            </a:r>
            <a:r>
              <a:rPr lang="en-US" sz="1000" dirty="0" err="1">
                <a:latin typeface="Times" pitchFamily="18" charset="0"/>
              </a:rPr>
              <a:t>subVI</a:t>
            </a:r>
            <a:r>
              <a:rPr lang="en-US" sz="1000" dirty="0">
                <a:latin typeface="Times" pitchFamily="18" charset="0"/>
              </a:rPr>
              <a:t> several times.</a:t>
            </a:r>
          </a:p>
          <a:p>
            <a:r>
              <a:rPr lang="en-US" sz="1000" dirty="0">
                <a:latin typeface="Times" pitchFamily="18" charset="0"/>
              </a:rPr>
              <a:t>The modular approach makes applications easier to debug and maintain.</a:t>
            </a:r>
          </a:p>
          <a:p>
            <a:r>
              <a:rPr lang="en-US" sz="1000" dirty="0">
                <a:latin typeface="Times" pitchFamily="18" charset="0"/>
              </a:rPr>
              <a:t>The functionality of the </a:t>
            </a:r>
            <a:r>
              <a:rPr lang="en-US" sz="1000" dirty="0" err="1">
                <a:latin typeface="Times" pitchFamily="18" charset="0"/>
              </a:rPr>
              <a:t>subVI</a:t>
            </a:r>
            <a:r>
              <a:rPr lang="en-US" sz="1000" dirty="0">
                <a:latin typeface="Times" pitchFamily="18" charset="0"/>
              </a:rPr>
              <a:t> does not matter for this example. The important point is the passing of two numeric inputs and one numeric output.</a:t>
            </a:r>
          </a:p>
          <a:p>
            <a:endParaRPr lang="en-US" sz="1000" dirty="0">
              <a:latin typeface="Times" pitchFamily="18" charset="0"/>
            </a:endParaRPr>
          </a:p>
          <a:p>
            <a:endParaRPr lang="en-US" sz="1000" dirty="0">
              <a:latin typeface="Times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749431"/>
            <a:ext cx="6858000" cy="24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025" tIns="50511" rIns="101025" bIns="50511" anchor="b">
            <a:spAutoFit/>
          </a:bodyPr>
          <a:lstStyle/>
          <a:p>
            <a:pPr defTabSz="768199">
              <a:spcBef>
                <a:spcPct val="50000"/>
              </a:spcBef>
              <a:tabLst>
                <a:tab pos="226400" algn="l"/>
                <a:tab pos="3352285" algn="ctr"/>
                <a:tab pos="6436010" algn="r"/>
              </a:tabLst>
            </a:pPr>
            <a:r>
              <a:rPr lang="en-US" sz="900" dirty="0">
                <a:latin typeface="Times New Roman" pitchFamily="18" charset="0"/>
              </a:rPr>
              <a:t>	 </a:t>
            </a:r>
            <a:r>
              <a:rPr lang="en-US" sz="800" i="1" dirty="0"/>
              <a:t>Introduction to LabVIEW Hands-On 	42	ni.com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550863"/>
            <a:ext cx="5240338" cy="3932237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3" y="4518765"/>
            <a:ext cx="5515338" cy="4305822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spcAft>
                <a:spcPct val="30000"/>
              </a:spcAft>
              <a:tabLst>
                <a:tab pos="224839" algn="l"/>
              </a:tabLst>
            </a:pPr>
            <a:endParaRPr lang="en-US" sz="1000" dirty="0">
              <a:latin typeface="Times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8749431"/>
            <a:ext cx="6858000" cy="24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025" tIns="50511" rIns="101025" bIns="50511" anchor="b">
            <a:spAutoFit/>
          </a:bodyPr>
          <a:lstStyle/>
          <a:p>
            <a:pPr defTabSz="768199">
              <a:spcBef>
                <a:spcPct val="50000"/>
              </a:spcBef>
              <a:tabLst>
                <a:tab pos="226400" algn="l"/>
                <a:tab pos="3352285" algn="ctr"/>
                <a:tab pos="6436010" algn="r"/>
              </a:tabLst>
            </a:pPr>
            <a:r>
              <a:rPr lang="en-US" sz="900" dirty="0">
                <a:latin typeface="Times New Roman" pitchFamily="18" charset="0"/>
              </a:rPr>
              <a:t>	 </a:t>
            </a:r>
            <a:r>
              <a:rPr lang="en-US" sz="800" i="1" dirty="0">
                <a:latin typeface="Arial" charset="0"/>
              </a:rPr>
              <a:t>© </a:t>
            </a:r>
            <a:r>
              <a:rPr lang="en-US" sz="800" i="1" dirty="0">
                <a:cs typeface="Times New Roman" pitchFamily="18" charset="0"/>
              </a:rPr>
              <a:t>National Instruments Corporation</a:t>
            </a:r>
            <a:r>
              <a:rPr lang="en-US" sz="800" i="1" dirty="0"/>
              <a:t> 	41	 Introduction to LabVIEW Hands-On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5" y="4366533"/>
            <a:ext cx="9143995" cy="16956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a-DK" sz="4400" b="0" cap="none" spc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5994400"/>
            <a:ext cx="9143996" cy="863600"/>
          </a:xfrm>
          <a:gradFill>
            <a:gsLst>
              <a:gs pos="0">
                <a:srgbClr val="000A14"/>
              </a:gs>
              <a:gs pos="100000">
                <a:srgbClr val="001E4B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rtlCol="0" anchor="t" anchorCtr="0" compatLnSpc="1">
            <a:normAutofit/>
          </a:bodyPr>
          <a:lstStyle>
            <a:lvl1pPr>
              <a:defRPr lang="da-DK" sz="2000" b="0" cap="none" spc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 dirty="0"/>
              <a:t>Klik for at redigere undertiteltypografien i masteren</a:t>
            </a:r>
          </a:p>
        </p:txBody>
      </p:sp>
      <p:pic>
        <p:nvPicPr>
          <p:cNvPr id="9" name="Picture 10" descr="Unilogo.png"/>
          <p:cNvPicPr>
            <a:picLocks noChangeAspect="1"/>
          </p:cNvPicPr>
          <p:nvPr userDrawn="1"/>
        </p:nvPicPr>
        <p:blipFill>
          <a:blip r:embed="rId2"/>
          <a:srcRect l="32314" t="31682" r="-2286" b="-287"/>
          <a:stretch>
            <a:fillRect/>
          </a:stretch>
        </p:blipFill>
        <p:spPr bwMode="auto">
          <a:xfrm>
            <a:off x="0" y="0"/>
            <a:ext cx="2438400" cy="23982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47" y="-20471"/>
            <a:ext cx="6129867" cy="4375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15" y="4535356"/>
            <a:ext cx="2913025" cy="13579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304664"/>
            <a:ext cx="9143996" cy="1696509"/>
          </a:xfr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lang="da-DK" sz="44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a-DK" dirty="0"/>
              <a:t>Klik for at </a:t>
            </a:r>
            <a:r>
              <a:rPr lang="da-DK" dirty="0" smtClean="0"/>
              <a:t>redigere </a:t>
            </a:r>
            <a:r>
              <a:rPr lang="da-DK" dirty="0"/>
              <a:t>i </a:t>
            </a:r>
            <a:r>
              <a:rPr lang="da-DK" dirty="0" smtClean="0"/>
              <a:t>masteren</a:t>
            </a:r>
            <a:endParaRPr lang="da-DK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4" y="1512888"/>
            <a:ext cx="5823424" cy="5048779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605AD43-C4D4-BE44-B32B-FFA01B52AAC5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73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A8DC57D-39A7-AA4F-80B5-43D175E4E74B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A670FB7C-49CB-4E42-8282-B54A3CFBF9F0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8E06298-CD45-6A43-9379-929AAD06D331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9F8CD46-0E08-0A43-80BA-8B8B5B41F9ED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733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og tospalt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71132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648200" y="171132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4835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ning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led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1" y="1512888"/>
            <a:ext cx="3121537" cy="4676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0400000" rev="78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ktangel 3"/>
          <p:cNvSpPr/>
          <p:nvPr userDrawn="1"/>
        </p:nvSpPr>
        <p:spPr>
          <a:xfrm>
            <a:off x="0" y="1512888"/>
            <a:ext cx="9144000" cy="519652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12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173038"/>
            <a:ext cx="6858000" cy="1143000"/>
          </a:xfrm>
        </p:spPr>
        <p:txBody>
          <a:bodyPr vert="horz" lIns="91440" tIns="45720" rIns="91440" bIns="45720" rtlCol="0" anchor="ctr">
            <a:normAutofit fontScale="92500"/>
          </a:bodyPr>
          <a:lstStyle>
            <a:lvl1pPr>
              <a:defRPr lang="da-DK"/>
            </a:lvl1pPr>
          </a:lstStyle>
          <a:p>
            <a:pPr marL="0"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988598"/>
            <a:ext cx="8229600" cy="4137564"/>
          </a:xfr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da-DK" smtClean="0">
                <a:solidFill>
                  <a:schemeClr val="tx1"/>
                </a:solidFill>
              </a:defRPr>
            </a:lvl1pPr>
            <a:lvl2pPr>
              <a:defRPr lang="da-DK" smtClean="0">
                <a:solidFill>
                  <a:schemeClr val="tx1"/>
                </a:solidFill>
              </a:defRPr>
            </a:lvl2pPr>
            <a:lvl3pPr>
              <a:defRPr lang="da-DK" smtClean="0">
                <a:solidFill>
                  <a:schemeClr val="tx1"/>
                </a:solidFill>
              </a:defRPr>
            </a:lvl3pPr>
            <a:lvl4pPr>
              <a:defRPr lang="da-DK" smtClean="0">
                <a:solidFill>
                  <a:schemeClr val="tx1"/>
                </a:solidFill>
              </a:defRPr>
            </a:lvl4pPr>
            <a:lvl5pPr>
              <a:defRPr lang="da-DK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26" y="81896"/>
            <a:ext cx="900556" cy="1349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" name="Billed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" y="81896"/>
            <a:ext cx="900556" cy="1349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0400000" rev="78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21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5014233"/>
            <a:ext cx="9143995" cy="16956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a-DK" sz="4400" b="0" cap="none" spc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15" y="5275746"/>
            <a:ext cx="2913025" cy="1357953"/>
          </a:xfrm>
          <a:prstGeom prst="rect">
            <a:avLst/>
          </a:prstGeom>
        </p:spPr>
      </p:pic>
      <p:pic>
        <p:nvPicPr>
          <p:cNvPr id="13" name="Picture 10" descr="Unilogo.png"/>
          <p:cNvPicPr>
            <a:picLocks noChangeAspect="1"/>
          </p:cNvPicPr>
          <p:nvPr userDrawn="1"/>
        </p:nvPicPr>
        <p:blipFill>
          <a:blip r:embed="rId3"/>
          <a:srcRect l="32314" t="31682" r="-2286" b="-287"/>
          <a:stretch>
            <a:fillRect/>
          </a:stretch>
        </p:blipFill>
        <p:spPr bwMode="auto">
          <a:xfrm>
            <a:off x="0" y="0"/>
            <a:ext cx="2438400" cy="23982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47" y="649124"/>
            <a:ext cx="6129867" cy="4375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7EF4BE6-0FC6-0E46-814D-DEFA71B33E7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21812" y="5180995"/>
            <a:ext cx="8803824" cy="1362075"/>
          </a:xfrm>
        </p:spPr>
        <p:txBody>
          <a:bodyPr anchor="ctr"/>
          <a:lstStyle>
            <a:lvl1pPr algn="l"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20" name="Pladsholder til tekst 2"/>
          <p:cNvSpPr>
            <a:spLocks noGrp="1"/>
          </p:cNvSpPr>
          <p:nvPr>
            <p:ph type="body" idx="1"/>
          </p:nvPr>
        </p:nvSpPr>
        <p:spPr>
          <a:xfrm>
            <a:off x="108162" y="3404856"/>
            <a:ext cx="883112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Rectangle 3"/>
          <p:cNvSpPr>
            <a:spLocks noChangeArrowheads="1"/>
          </p:cNvSpPr>
          <p:nvPr userDrawn="1"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367886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42F0F35D-0C3F-E343-BEEF-3EA990BEA7CB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034886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7EF4BE6-0FC6-0E46-814D-DEFA71B33E7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199"/>
            <a:ext cx="40386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C983D3D9-40A0-704F-9550-2F883F1B0272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8849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28256"/>
            <a:ext cx="4040188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8849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28256"/>
            <a:ext cx="4041775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F1D191F0-FF3B-8E40-B19C-0CB5187E906A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cise">
    <p:bg>
      <p:bgPr>
        <a:gradFill flip="none" rotWithShape="1">
          <a:gsLst>
            <a:gs pos="0">
              <a:srgbClr val="C1DAFF"/>
            </a:gs>
            <a:gs pos="100000">
              <a:srgbClr val="FFFF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303"/>
            <a:ext cx="9140050" cy="598469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12888"/>
          </a:xfrm>
          <a:prstGeom prst="rect">
            <a:avLst/>
          </a:prstGeom>
          <a:gradFill>
            <a:gsLst>
              <a:gs pos="0">
                <a:srgbClr val="640000"/>
              </a:gs>
              <a:gs pos="100000">
                <a:srgbClr val="D20000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2768" y="173038"/>
            <a:ext cx="5917915" cy="114300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4" name="Billede 3" descr="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2791" y="0"/>
            <a:ext cx="1517259" cy="151288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lede 6" descr="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1517259" cy="151288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457200" y="1711353"/>
            <a:ext cx="8229600" cy="4680000"/>
          </a:xfrm>
          <a:solidFill>
            <a:schemeClr val="bg1">
              <a:alpha val="89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2100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Dem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6170" y="843285"/>
            <a:ext cx="4762072" cy="1569660"/>
          </a:xfrm>
          <a:noFill/>
          <a:scene3d>
            <a:camera prst="isometricOffAxis2Left">
              <a:rot lat="0" lon="714573" rev="21264000"/>
            </a:camera>
            <a:lightRig rig="threePt" dir="t"/>
          </a:scene3d>
        </p:spPr>
        <p:txBody>
          <a:bodyPr wrap="square" rtlCol="0">
            <a:spAutoFit/>
          </a:bodyPr>
          <a:lstStyle>
            <a:lvl1pPr>
              <a:defRPr lang="da-DK" sz="48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defRPr>
            </a:lvl1pPr>
          </a:lstStyle>
          <a:p>
            <a:pPr marL="0" lvl="0" algn="l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619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BBF3E45-398B-0243-8CF7-259B99D71A7A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4" y="1512888"/>
            <a:ext cx="5823424" cy="5048779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605AD43-C4D4-BE44-B32B-FFA01B52AAC5}" type="datetime1">
              <a:rPr lang="da-DK"/>
              <a:pPr/>
              <a:t>17/04/13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4" y="1512888"/>
            <a:ext cx="5823424" cy="5048779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1512888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4" name="Picture 10" descr="Unilogo.png"/>
          <p:cNvPicPr>
            <a:picLocks noChangeAspect="1"/>
          </p:cNvPicPr>
          <p:nvPr/>
        </p:nvPicPr>
        <p:blipFill>
          <a:blip r:embed="rId20">
            <a:alphaModFix amt="50000"/>
          </a:blip>
          <a:srcRect l="32314" t="31682" r="-2286" b="-287"/>
          <a:stretch>
            <a:fillRect/>
          </a:stretch>
        </p:blipFill>
        <p:spPr bwMode="auto">
          <a:xfrm>
            <a:off x="0" y="0"/>
            <a:ext cx="1337733" cy="13156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711353"/>
            <a:ext cx="82296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120467" y="6604000"/>
            <a:ext cx="2023533" cy="254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r">
              <a:defRPr sz="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43" y="98602"/>
            <a:ext cx="2822355" cy="1315685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1" r:id="rId6"/>
    <p:sldLayoutId id="2147483660" r:id="rId7"/>
    <p:sldLayoutId id="2147483654" r:id="rId8"/>
    <p:sldLayoutId id="2147483655" r:id="rId9"/>
    <p:sldLayoutId id="2147483666" r:id="rId10"/>
    <p:sldLayoutId id="2147483656" r:id="rId11"/>
    <p:sldLayoutId id="2147483657" r:id="rId12"/>
    <p:sldLayoutId id="2147483658" r:id="rId13"/>
    <p:sldLayoutId id="2147483659" r:id="rId14"/>
    <p:sldLayoutId id="2147483664" r:id="rId15"/>
    <p:sldLayoutId id="2147483665" r:id="rId16"/>
    <p:sldLayoutId id="2147483667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emf"/><Relationship Id="rId8" Type="http://schemas.openxmlformats.org/officeDocument/2006/relationships/image" Target="../media/image16.png"/><Relationship Id="rId1" Type="http://schemas.openxmlformats.org/officeDocument/2006/relationships/vmlDrawing" Target="../drawings/vmlDrawing5.vml"/><Relationship Id="rId2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7.xml"/><Relationship Id="rId3" Type="http://schemas.openxmlformats.org/officeDocument/2006/relationships/hyperlink" Target="..%5C..%5CTutorial%20VIs%5C1-3_temperatur_konvertering.vi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jpe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tags" Target="../tags/tag46.x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slideLayout" Target="../slideLayouts/slideLayout7.xml"/><Relationship Id="rId3" Type="http://schemas.openxmlformats.org/officeDocument/2006/relationships/hyperlink" Target="..%5C..%5CTutorial%20VIs%5C2-16_ClusterIO.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tags" Target="../tags/tag48.xml"/><Relationship Id="rId2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microsoft.com/office/2007/relationships/hdphoto" Target="../media/hdphoto1.wdp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tags" Target="../tags/tag49.xml"/><Relationship Id="rId2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51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2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Samuel Alberg Thrysøe, </a:t>
            </a:r>
            <a:r>
              <a:rPr lang="da-DK" dirty="0" err="1" smtClean="0"/>
              <a:t>PhD</a:t>
            </a:r>
            <a:r>
              <a:rPr lang="da-DK" dirty="0" smtClean="0"/>
              <a:t>, </a:t>
            </a:r>
            <a:r>
              <a:rPr lang="da-DK" dirty="0" err="1" smtClean="0"/>
              <a:t>PostDoc</a:t>
            </a:r>
            <a:r>
              <a:rPr lang="da-DK" dirty="0" smtClean="0"/>
              <a:t>,</a:t>
            </a:r>
            <a:br>
              <a:rPr lang="da-DK" dirty="0" smtClean="0"/>
            </a:br>
            <a:r>
              <a:rPr lang="da-DK" dirty="0" smtClean="0"/>
              <a:t>Kontakt info: </a:t>
            </a:r>
            <a:r>
              <a:rPr lang="da-DK" dirty="0" err="1" smtClean="0"/>
              <a:t>Email</a:t>
            </a:r>
            <a:r>
              <a:rPr lang="da-DK" dirty="0" smtClean="0"/>
              <a:t>: sat@iha.dk, </a:t>
            </a:r>
            <a:r>
              <a:rPr lang="da-DK" dirty="0" err="1" smtClean="0"/>
              <a:t>Tlf</a:t>
            </a:r>
            <a:r>
              <a:rPr lang="da-DK" dirty="0" smtClean="0"/>
              <a:t>: +45 25533552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a-DK" dirty="0" smtClean="0"/>
              <a:t>Virtuel Instrumentering:</a:t>
            </a:r>
            <a:br>
              <a:rPr lang="da-DK" dirty="0" smtClean="0"/>
            </a:br>
            <a:r>
              <a:rPr lang="da-DK" dirty="0" err="1" smtClean="0"/>
              <a:t>LabView</a:t>
            </a:r>
            <a:r>
              <a:rPr lang="da-DK" dirty="0" smtClean="0"/>
              <a:t> </a:t>
            </a:r>
            <a:r>
              <a:rPr lang="da-DK" dirty="0" err="1" smtClean="0"/>
              <a:t>Introduction</a:t>
            </a:r>
            <a:r>
              <a:rPr lang="da-DK" dirty="0" smtClean="0"/>
              <a:t> </a:t>
            </a:r>
            <a:r>
              <a:rPr lang="da-DK" dirty="0" smtClean="0"/>
              <a:t>3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37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3.1 – Cases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3.1.1 - </a:t>
            </a:r>
            <a:r>
              <a:rPr lang="da-DK" dirty="0" smtClean="0"/>
              <a:t>Temperature </a:t>
            </a:r>
            <a:r>
              <a:rPr lang="da-DK" dirty="0"/>
              <a:t>Case</a:t>
            </a:r>
          </a:p>
          <a:p>
            <a:r>
              <a:rPr lang="da-DK" dirty="0"/>
              <a:t>3.1.2 </a:t>
            </a:r>
            <a:r>
              <a:rPr lang="da-DK" dirty="0" smtClean="0"/>
              <a:t>– </a:t>
            </a:r>
            <a:r>
              <a:rPr lang="da-DK" dirty="0" err="1" smtClean="0"/>
              <a:t>Dice</a:t>
            </a:r>
            <a:r>
              <a:rPr lang="da-DK" dirty="0" smtClean="0"/>
              <a:t> </a:t>
            </a:r>
            <a:r>
              <a:rPr lang="da-DK" dirty="0" err="1" smtClean="0"/>
              <a:t>Throw</a:t>
            </a:r>
            <a:r>
              <a:rPr lang="da-DK" dirty="0" smtClean="0"/>
              <a:t> </a:t>
            </a:r>
            <a:r>
              <a:rPr lang="da-DK" dirty="0" err="1" smtClean="0"/>
              <a:t>Response</a:t>
            </a:r>
            <a:endParaRPr lang="da-DK" dirty="0"/>
          </a:p>
          <a:p>
            <a:r>
              <a:rPr lang="da-DK" dirty="0"/>
              <a:t>3.1.3 </a:t>
            </a:r>
            <a:r>
              <a:rPr lang="da-DK" dirty="0" smtClean="0"/>
              <a:t>– Square </a:t>
            </a:r>
            <a:r>
              <a:rPr lang="da-DK" dirty="0" err="1" smtClean="0"/>
              <a:t>Root</a:t>
            </a:r>
            <a:endParaRPr lang="da-DK" dirty="0"/>
          </a:p>
          <a:p>
            <a:r>
              <a:rPr lang="da-DK" dirty="0"/>
              <a:t>*3.1.4 - </a:t>
            </a:r>
            <a:r>
              <a:rPr lang="da-DK" dirty="0" smtClean="0"/>
              <a:t>Addition/</a:t>
            </a:r>
            <a:r>
              <a:rPr lang="da-DK" dirty="0" err="1" smtClean="0"/>
              <a:t>Subtraction</a:t>
            </a:r>
            <a:endParaRPr lang="da-DK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2126512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22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Controlling</a:t>
            </a:r>
            <a:r>
              <a:rPr lang="da-DK" dirty="0" smtClean="0"/>
              <a:t> program </a:t>
            </a:r>
            <a:r>
              <a:rPr lang="da-DK" dirty="0" smtClean="0"/>
              <a:t>flow:</a:t>
            </a:r>
            <a:br>
              <a:rPr lang="da-DK" dirty="0" smtClean="0"/>
            </a:br>
            <a:r>
              <a:rPr lang="da-DK" dirty="0" smtClean="0"/>
              <a:t>Select </a:t>
            </a:r>
            <a:r>
              <a:rPr lang="da-DK" dirty="0" err="1" smtClean="0"/>
              <a:t>structures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233916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60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block</a:t>
            </a:r>
            <a:r>
              <a:rPr lang="da-DK" dirty="0" smtClean="0"/>
              <a:t> runs </a:t>
            </a:r>
            <a:r>
              <a:rPr lang="da-DK" dirty="0" err="1" smtClean="0"/>
              <a:t>first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12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31347239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Diagram" r:id="rId6" imgW="4572034" imgH="5143584" progId="MSGraph.Chart.8">
                  <p:embed followColorScheme="full"/>
                </p:oleObj>
              </mc:Choice>
              <mc:Fallback>
                <p:oleObj name="Diagram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513184" y="3284374"/>
            <a:ext cx="3526971" cy="3200027"/>
            <a:chOff x="83976" y="1819466"/>
            <a:chExt cx="4465669" cy="4170414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6908" y="1990968"/>
              <a:ext cx="4122737" cy="39989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9" name="Afrundet rektangel 8"/>
            <p:cNvSpPr/>
            <p:nvPr/>
          </p:nvSpPr>
          <p:spPr>
            <a:xfrm>
              <a:off x="102638" y="1819466"/>
              <a:ext cx="342932" cy="34523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Afrundet rektangel 9"/>
            <p:cNvSpPr/>
            <p:nvPr/>
          </p:nvSpPr>
          <p:spPr>
            <a:xfrm>
              <a:off x="83976" y="4044849"/>
              <a:ext cx="342932" cy="34523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38539" y="1662026"/>
            <a:ext cx="8229600" cy="4137564"/>
          </a:xfrm>
        </p:spPr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sz="2800" dirty="0" smtClean="0"/>
              <a:t>Block </a:t>
            </a:r>
            <a:r>
              <a:rPr lang="da-DK" sz="2800" dirty="0" smtClean="0"/>
              <a:t>1 </a:t>
            </a:r>
          </a:p>
          <a:p>
            <a:pPr marL="514350" indent="-514350">
              <a:buFont typeface="Arial"/>
              <a:buAutoNum type="arabicPeriod"/>
            </a:pPr>
            <a:r>
              <a:rPr lang="da-DK" sz="2800" dirty="0" smtClean="0"/>
              <a:t>Block </a:t>
            </a:r>
            <a:r>
              <a:rPr lang="da-DK" sz="2800" dirty="0" smtClean="0"/>
              <a:t>2</a:t>
            </a:r>
          </a:p>
          <a:p>
            <a:pPr marL="514350" indent="-514350">
              <a:buFont typeface="Arial"/>
              <a:buAutoNum type="arabicPeriod"/>
            </a:pPr>
            <a:r>
              <a:rPr lang="da-DK" sz="2800" dirty="0" err="1" smtClean="0"/>
              <a:t>They</a:t>
            </a:r>
            <a:r>
              <a:rPr lang="da-DK" sz="2800" dirty="0" smtClean="0"/>
              <a:t> run </a:t>
            </a:r>
            <a:r>
              <a:rPr lang="da-DK" sz="2800" dirty="0" err="1" smtClean="0"/>
              <a:t>simultaneously</a:t>
            </a:r>
            <a:endParaRPr lang="da-DK" sz="2800" dirty="0"/>
          </a:p>
        </p:txBody>
      </p:sp>
      <p:sp>
        <p:nvSpPr>
          <p:cNvPr id="8" name="PB"/>
          <p:cNvSpPr/>
          <p:nvPr/>
        </p:nvSpPr>
        <p:spPr>
          <a:xfrm>
            <a:off x="0" y="6705600"/>
            <a:ext cx="2551814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8062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Dataflow</a:t>
            </a:r>
            <a:r>
              <a:rPr lang="da-DK" dirty="0" smtClean="0"/>
              <a:t> Programmering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>
          <a:xfrm>
            <a:off x="457199" y="1600199"/>
            <a:ext cx="4622541" cy="4680000"/>
          </a:xfrm>
        </p:spPr>
        <p:txBody>
          <a:bodyPr>
            <a:normAutofit/>
          </a:bodyPr>
          <a:lstStyle/>
          <a:p>
            <a:r>
              <a:rPr lang="da-DK" dirty="0" smtClean="0"/>
              <a:t>Block Diagram </a:t>
            </a:r>
            <a:r>
              <a:rPr lang="da-DK" dirty="0" err="1" smtClean="0"/>
              <a:t>Execution</a:t>
            </a:r>
            <a:endParaRPr lang="da-DK" dirty="0" smtClean="0"/>
          </a:p>
          <a:p>
            <a:pPr lvl="1"/>
            <a:r>
              <a:rPr lang="da-DK" dirty="0" err="1" smtClean="0"/>
              <a:t>Depends</a:t>
            </a:r>
            <a:r>
              <a:rPr lang="da-DK" dirty="0" smtClean="0"/>
              <a:t> on the </a:t>
            </a:r>
            <a:r>
              <a:rPr lang="da-DK" dirty="0" err="1" smtClean="0"/>
              <a:t>dataflow</a:t>
            </a:r>
            <a:endParaRPr lang="da-DK" dirty="0" smtClean="0"/>
          </a:p>
          <a:p>
            <a:pPr lvl="1"/>
            <a:r>
              <a:rPr lang="da-DK" dirty="0" err="1" smtClean="0"/>
              <a:t>Does</a:t>
            </a:r>
            <a:r>
              <a:rPr lang="da-DK" dirty="0" smtClean="0"/>
              <a:t> NOT </a:t>
            </a:r>
            <a:r>
              <a:rPr lang="da-DK" dirty="0" err="1" smtClean="0"/>
              <a:t>execute</a:t>
            </a:r>
            <a:r>
              <a:rPr lang="da-DK" dirty="0" smtClean="0"/>
              <a:t> </a:t>
            </a:r>
            <a:r>
              <a:rPr lang="da-DK" dirty="0" err="1" smtClean="0"/>
              <a:t>left</a:t>
            </a:r>
            <a:r>
              <a:rPr lang="da-DK" dirty="0" smtClean="0"/>
              <a:t> to right/top to </a:t>
            </a:r>
            <a:r>
              <a:rPr lang="da-DK" dirty="0" err="1" smtClean="0"/>
              <a:t>bottom</a:t>
            </a:r>
            <a:endParaRPr lang="da-DK" dirty="0" smtClean="0"/>
          </a:p>
          <a:p>
            <a:r>
              <a:rPr lang="da-DK" dirty="0" smtClean="0"/>
              <a:t>A node is </a:t>
            </a:r>
            <a:r>
              <a:rPr lang="da-DK" dirty="0" err="1" smtClean="0"/>
              <a:t>executed</a:t>
            </a:r>
            <a:r>
              <a:rPr lang="da-DK" dirty="0" smtClean="0"/>
              <a:t> </a:t>
            </a:r>
            <a:r>
              <a:rPr lang="da-DK" dirty="0" err="1" smtClean="0"/>
              <a:t>when</a:t>
            </a:r>
            <a:r>
              <a:rPr lang="da-DK" dirty="0" smtClean="0"/>
              <a:t> data is present at ALL the inputs</a:t>
            </a:r>
          </a:p>
          <a:p>
            <a:r>
              <a:rPr lang="da-DK" dirty="0" smtClean="0"/>
              <a:t>Nodes </a:t>
            </a:r>
            <a:r>
              <a:rPr lang="da-DK" dirty="0" err="1" smtClean="0"/>
              <a:t>pass</a:t>
            </a:r>
            <a:r>
              <a:rPr lang="da-DK" dirty="0" smtClean="0"/>
              <a:t> data to the output terminals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done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13</a:t>
            </a:fld>
            <a:endParaRPr lang="da-DK"/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6547" y="2406436"/>
            <a:ext cx="3161905" cy="30674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4" name="PB"/>
          <p:cNvSpPr/>
          <p:nvPr/>
        </p:nvSpPr>
        <p:spPr>
          <a:xfrm>
            <a:off x="0" y="6705600"/>
            <a:ext cx="2764465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8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Sequence</a:t>
            </a:r>
            <a:r>
              <a:rPr lang="da-DK" dirty="0" smtClean="0"/>
              <a:t> </a:t>
            </a:r>
            <a:r>
              <a:rPr lang="da-DK" dirty="0" err="1" smtClean="0"/>
              <a:t>Structures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Controls </a:t>
            </a:r>
            <a:r>
              <a:rPr lang="da-DK" dirty="0" err="1" smtClean="0"/>
              <a:t>dataflow</a:t>
            </a:r>
            <a:r>
              <a:rPr lang="da-DK" dirty="0" smtClean="0"/>
              <a:t> in VI </a:t>
            </a:r>
            <a:r>
              <a:rPr lang="da-DK" dirty="0" err="1" smtClean="0"/>
              <a:t>block</a:t>
            </a:r>
            <a:r>
              <a:rPr lang="da-DK" dirty="0" smtClean="0"/>
              <a:t> diagrams</a:t>
            </a:r>
            <a:endParaRPr lang="da-DK" dirty="0" smtClean="0"/>
          </a:p>
          <a:p>
            <a:r>
              <a:rPr lang="da-DK" dirty="0" err="1" smtClean="0"/>
              <a:t>Divides</a:t>
            </a:r>
            <a:r>
              <a:rPr lang="da-DK" dirty="0" smtClean="0"/>
              <a:t> VI </a:t>
            </a:r>
            <a:r>
              <a:rPr lang="da-DK" dirty="0" err="1" smtClean="0"/>
              <a:t>into</a:t>
            </a:r>
            <a:r>
              <a:rPr lang="da-DK" dirty="0" smtClean="0"/>
              <a:t> </a:t>
            </a:r>
            <a:r>
              <a:rPr lang="da-DK" dirty="0" smtClean="0"/>
              <a:t>frames</a:t>
            </a:r>
          </a:p>
          <a:p>
            <a:pPr lvl="1"/>
            <a:r>
              <a:rPr lang="da-DK" dirty="0" smtClean="0"/>
              <a:t>Looks </a:t>
            </a:r>
            <a:r>
              <a:rPr lang="da-DK" dirty="0" err="1" smtClean="0"/>
              <a:t>like</a:t>
            </a:r>
            <a:r>
              <a:rPr lang="da-DK" dirty="0" smtClean="0"/>
              <a:t> celluloid film</a:t>
            </a:r>
            <a:endParaRPr lang="da-DK" dirty="0" smtClean="0"/>
          </a:p>
          <a:p>
            <a:r>
              <a:rPr lang="da-DK" dirty="0"/>
              <a:t>F</a:t>
            </a:r>
            <a:r>
              <a:rPr lang="da-DK" dirty="0" smtClean="0"/>
              <a:t>low passes from frame to frame </a:t>
            </a:r>
            <a:r>
              <a:rPr lang="da-DK" dirty="0" err="1" smtClean="0"/>
              <a:t>when</a:t>
            </a:r>
            <a:r>
              <a:rPr lang="da-DK" dirty="0" smtClean="0"/>
              <a:t> all the nodes in the </a:t>
            </a:r>
            <a:r>
              <a:rPr lang="da-DK" dirty="0" err="1" smtClean="0"/>
              <a:t>individual</a:t>
            </a:r>
            <a:r>
              <a:rPr lang="da-DK" dirty="0" smtClean="0"/>
              <a:t> frame </a:t>
            </a:r>
            <a:r>
              <a:rPr lang="da-DK" dirty="0" err="1" smtClean="0"/>
              <a:t>are</a:t>
            </a:r>
            <a:r>
              <a:rPr lang="da-DK" dirty="0" smtClean="0"/>
              <a:t> done</a:t>
            </a:r>
          </a:p>
          <a:p>
            <a:r>
              <a:rPr lang="da-DK" dirty="0" err="1" smtClean="0"/>
              <a:t>Drawn</a:t>
            </a:r>
            <a:r>
              <a:rPr lang="da-DK" dirty="0" smtClean="0"/>
              <a:t> </a:t>
            </a:r>
            <a:r>
              <a:rPr lang="da-DK" dirty="0" err="1" smtClean="0"/>
              <a:t>like</a:t>
            </a:r>
            <a:r>
              <a:rPr lang="da-DK" dirty="0" smtClean="0"/>
              <a:t> loops and case </a:t>
            </a:r>
            <a:r>
              <a:rPr lang="da-DK" dirty="0" err="1" smtClean="0"/>
              <a:t>structures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Right-</a:t>
            </a:r>
            <a:r>
              <a:rPr lang="da-DK" dirty="0" err="1" smtClean="0"/>
              <a:t>click</a:t>
            </a:r>
            <a:r>
              <a:rPr lang="da-DK" dirty="0" smtClean="0"/>
              <a:t> the border to </a:t>
            </a:r>
            <a:r>
              <a:rPr lang="da-DK" dirty="0" err="1" smtClean="0"/>
              <a:t>add</a:t>
            </a:r>
            <a:r>
              <a:rPr lang="da-DK" dirty="0" smtClean="0"/>
              <a:t>/</a:t>
            </a:r>
            <a:r>
              <a:rPr lang="da-DK" dirty="0" err="1" smtClean="0"/>
              <a:t>remove</a:t>
            </a:r>
            <a:r>
              <a:rPr lang="da-DK" dirty="0" smtClean="0"/>
              <a:t> frames</a:t>
            </a:r>
          </a:p>
          <a:p>
            <a:r>
              <a:rPr lang="da-DK" dirty="0" err="1" smtClean="0"/>
              <a:t>Two</a:t>
            </a:r>
            <a:r>
              <a:rPr lang="da-DK" dirty="0" smtClean="0"/>
              <a:t> types of </a:t>
            </a:r>
            <a:r>
              <a:rPr lang="da-DK" dirty="0" err="1" smtClean="0"/>
              <a:t>sequence</a:t>
            </a:r>
            <a:r>
              <a:rPr lang="da-DK" dirty="0" smtClean="0"/>
              <a:t> </a:t>
            </a:r>
            <a:r>
              <a:rPr lang="da-DK" dirty="0" err="1" smtClean="0"/>
              <a:t>structures</a:t>
            </a:r>
            <a:r>
              <a:rPr lang="da-DK" dirty="0" smtClean="0"/>
              <a:t>:</a:t>
            </a:r>
            <a:endParaRPr lang="da-DK" dirty="0" smtClean="0"/>
          </a:p>
          <a:p>
            <a:pPr lvl="1"/>
            <a:r>
              <a:rPr lang="da-DK" dirty="0" err="1" smtClean="0"/>
              <a:t>Flat</a:t>
            </a:r>
            <a:endParaRPr lang="da-DK" dirty="0" smtClean="0"/>
          </a:p>
          <a:p>
            <a:pPr lvl="2"/>
            <a:r>
              <a:rPr lang="da-DK" dirty="0" smtClean="0"/>
              <a:t>Provides </a:t>
            </a:r>
            <a:r>
              <a:rPr lang="da-DK" dirty="0" err="1" smtClean="0"/>
              <a:t>better</a:t>
            </a:r>
            <a:r>
              <a:rPr lang="da-DK" dirty="0" smtClean="0"/>
              <a:t> </a:t>
            </a:r>
            <a:r>
              <a:rPr lang="da-DK" dirty="0" err="1" smtClean="0"/>
              <a:t>overview</a:t>
            </a:r>
            <a:endParaRPr lang="da-DK" dirty="0" smtClean="0"/>
          </a:p>
          <a:p>
            <a:pPr lvl="1"/>
            <a:r>
              <a:rPr lang="da-DK" dirty="0" err="1" smtClean="0"/>
              <a:t>Stacked</a:t>
            </a:r>
            <a:endParaRPr lang="da-DK" dirty="0" smtClean="0"/>
          </a:p>
          <a:p>
            <a:pPr lvl="2"/>
            <a:r>
              <a:rPr lang="da-DK" dirty="0" err="1" smtClean="0"/>
              <a:t>Like</a:t>
            </a:r>
            <a:r>
              <a:rPr lang="da-DK" dirty="0" smtClean="0"/>
              <a:t> </a:t>
            </a:r>
            <a:r>
              <a:rPr lang="da-DK" dirty="0" smtClean="0"/>
              <a:t>case </a:t>
            </a:r>
            <a:r>
              <a:rPr lang="da-DK" dirty="0" err="1" smtClean="0"/>
              <a:t>structures</a:t>
            </a:r>
            <a:endParaRPr lang="da-DK" dirty="0" smtClean="0"/>
          </a:p>
          <a:p>
            <a:pPr lvl="2"/>
            <a:r>
              <a:rPr lang="da-DK" dirty="0" smtClean="0"/>
              <a:t>Gives the </a:t>
            </a:r>
            <a:r>
              <a:rPr lang="da-DK" dirty="0" err="1" smtClean="0"/>
              <a:t>opportunity</a:t>
            </a:r>
            <a:r>
              <a:rPr lang="da-DK" dirty="0" smtClean="0"/>
              <a:t> to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err="1" smtClean="0"/>
              <a:t>sequence</a:t>
            </a:r>
            <a:r>
              <a:rPr lang="da-DK" dirty="0" smtClean="0"/>
              <a:t> variables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7" name="PB"/>
          <p:cNvSpPr/>
          <p:nvPr/>
        </p:nvSpPr>
        <p:spPr>
          <a:xfrm>
            <a:off x="0" y="6705600"/>
            <a:ext cx="2977116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70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Sequence</a:t>
            </a:r>
            <a:r>
              <a:rPr lang="da-DK" dirty="0" smtClean="0"/>
              <a:t> </a:t>
            </a:r>
            <a:r>
              <a:rPr lang="da-DK" dirty="0" err="1" smtClean="0"/>
              <a:t>structures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15</a:t>
            </a:fld>
            <a:endParaRPr lang="da-DK"/>
          </a:p>
        </p:txBody>
      </p:sp>
      <p:pic>
        <p:nvPicPr>
          <p:cNvPr id="55298" name="Picture 2" descr="\\psf\Home\Desktop\Skærmbillede 2012-04-06 kl. 23.39.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3" y="1734820"/>
            <a:ext cx="51054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frundet rektangel 6"/>
          <p:cNvSpPr/>
          <p:nvPr/>
        </p:nvSpPr>
        <p:spPr>
          <a:xfrm>
            <a:off x="375920" y="2058670"/>
            <a:ext cx="2509520" cy="863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frundet rektangel 9"/>
          <p:cNvSpPr/>
          <p:nvPr/>
        </p:nvSpPr>
        <p:spPr>
          <a:xfrm>
            <a:off x="375920" y="4263390"/>
            <a:ext cx="2509520" cy="863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9" name="Picture 3" descr="\\psf\Home\Desktop\Crop_0000_Skærmbillede 2012-04-07 kl. 19.31.03.p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3" y="3413125"/>
            <a:ext cx="2070100" cy="193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\\psf\Home\Desktop\Crop_0001_Skærmbillede 2012-04-07 kl. 19.31.09.p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80" y="3966845"/>
            <a:ext cx="2070100" cy="193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\\psf\Home\Desktop\Crop_0002_Skærmbillede 2012-04-07 kl. 19.31.14.p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16" y="4520565"/>
            <a:ext cx="2070100" cy="193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B"/>
          <p:cNvSpPr/>
          <p:nvPr/>
        </p:nvSpPr>
        <p:spPr>
          <a:xfrm>
            <a:off x="0" y="6705600"/>
            <a:ext cx="3189768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8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Local variables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read</a:t>
            </a:r>
            <a:r>
              <a:rPr lang="da-DK" dirty="0" smtClean="0"/>
              <a:t> from / </a:t>
            </a:r>
            <a:r>
              <a:rPr lang="da-DK" dirty="0" err="1" smtClean="0"/>
              <a:t>write</a:t>
            </a:r>
            <a:r>
              <a:rPr lang="da-DK" dirty="0" smtClean="0"/>
              <a:t> to </a:t>
            </a:r>
            <a:r>
              <a:rPr lang="da-DK" dirty="0" err="1" smtClean="0"/>
              <a:t>controls</a:t>
            </a:r>
            <a:r>
              <a:rPr lang="da-DK" dirty="0" smtClean="0"/>
              <a:t> and </a:t>
            </a:r>
            <a:r>
              <a:rPr lang="da-DK" dirty="0" err="1" smtClean="0"/>
              <a:t>indicators</a:t>
            </a:r>
            <a:r>
              <a:rPr lang="da-DK" dirty="0" smtClean="0"/>
              <a:t> </a:t>
            </a:r>
            <a:r>
              <a:rPr lang="da-DK" dirty="0" err="1" smtClean="0"/>
              <a:t>everywhere</a:t>
            </a:r>
            <a:r>
              <a:rPr lang="da-DK" dirty="0" smtClean="0"/>
              <a:t> in the </a:t>
            </a:r>
            <a:r>
              <a:rPr lang="da-DK" dirty="0" err="1" smtClean="0"/>
              <a:t>sequence</a:t>
            </a:r>
            <a:r>
              <a:rPr lang="da-DK" dirty="0" smtClean="0"/>
              <a:t> diagram</a:t>
            </a:r>
          </a:p>
          <a:p>
            <a:r>
              <a:rPr lang="da-DK" dirty="0" smtClean="0"/>
              <a:t>Right-</a:t>
            </a:r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and </a:t>
            </a:r>
            <a:r>
              <a:rPr lang="da-DK" dirty="0" err="1" smtClean="0"/>
              <a:t>choose</a:t>
            </a:r>
            <a:r>
              <a:rPr lang="da-DK" dirty="0" smtClean="0"/>
              <a:t>:</a:t>
            </a:r>
            <a:endParaRPr lang="da-DK" dirty="0" smtClean="0"/>
          </a:p>
          <a:p>
            <a:pPr lvl="1"/>
            <a:r>
              <a:rPr lang="da-DK" dirty="0" err="1" smtClean="0"/>
              <a:t>Create</a:t>
            </a:r>
            <a:r>
              <a:rPr lang="da-DK" dirty="0" smtClean="0"/>
              <a:t> </a:t>
            </a:r>
            <a:r>
              <a:rPr lang="da-DK" dirty="0" smtClean="0">
                <a:sym typeface="Wingdings" pitchFamily="2" charset="2"/>
              </a:rPr>
              <a:t> Local variable</a:t>
            </a:r>
          </a:p>
          <a:p>
            <a:pPr lvl="1"/>
            <a:r>
              <a:rPr lang="da-DK" dirty="0" smtClean="0">
                <a:sym typeface="Wingdings" pitchFamily="2" charset="2"/>
              </a:rPr>
              <a:t>Right-</a:t>
            </a:r>
            <a:r>
              <a:rPr lang="da-DK" dirty="0" err="1" smtClean="0">
                <a:sym typeface="Wingdings" pitchFamily="2" charset="2"/>
              </a:rPr>
              <a:t>click</a:t>
            </a:r>
            <a:r>
              <a:rPr lang="da-DK" dirty="0" smtClean="0">
                <a:sym typeface="Wingdings" pitchFamily="2" charset="2"/>
              </a:rPr>
              <a:t> the </a:t>
            </a:r>
            <a:r>
              <a:rPr lang="da-DK" dirty="0" err="1" smtClean="0">
                <a:sym typeface="Wingdings" pitchFamily="2" charset="2"/>
              </a:rPr>
              <a:t>local</a:t>
            </a:r>
            <a:r>
              <a:rPr lang="da-DK" dirty="0" smtClean="0">
                <a:sym typeface="Wingdings" pitchFamily="2" charset="2"/>
              </a:rPr>
              <a:t> variable to switch </a:t>
            </a:r>
            <a:r>
              <a:rPr lang="da-DK" dirty="0" err="1" smtClean="0">
                <a:sym typeface="Wingdings" pitchFamily="2" charset="2"/>
              </a:rPr>
              <a:t>between</a:t>
            </a:r>
            <a:endParaRPr lang="da-DK" dirty="0" smtClean="0">
              <a:sym typeface="Wingdings" pitchFamily="2" charset="2"/>
            </a:endParaRPr>
          </a:p>
          <a:p>
            <a:pPr lvl="2"/>
            <a:r>
              <a:rPr lang="da-DK" dirty="0" smtClean="0">
                <a:sym typeface="Wingdings" pitchFamily="2" charset="2"/>
              </a:rPr>
              <a:t>Read</a:t>
            </a:r>
          </a:p>
          <a:p>
            <a:pPr lvl="2"/>
            <a:r>
              <a:rPr lang="da-DK" dirty="0" smtClean="0">
                <a:sym typeface="Wingdings" pitchFamily="2" charset="2"/>
              </a:rPr>
              <a:t>Write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16</a:t>
            </a:fld>
            <a:endParaRPr lang="da-DK"/>
          </a:p>
        </p:txBody>
      </p:sp>
      <p:pic>
        <p:nvPicPr>
          <p:cNvPr id="56322" name="Picture 2" descr="\\psf\Home\Desktop\Skærmbillede 2012-04-06 kl. 23.43.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90" y="4970496"/>
            <a:ext cx="495300" cy="36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\\psf\Home\Desktop\Skærmbillede 2012-04-06 kl. 23.43.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90" y="5393407"/>
            <a:ext cx="495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3402419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83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3.2 – </a:t>
            </a:r>
            <a:r>
              <a:rPr lang="da-DK" dirty="0" err="1" smtClean="0"/>
              <a:t>Sequencestructures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457199" y="1711353"/>
            <a:ext cx="8229600" cy="4680000"/>
          </a:xfrm>
        </p:spPr>
        <p:txBody>
          <a:bodyPr/>
          <a:lstStyle/>
          <a:p>
            <a:r>
              <a:rPr lang="da-DK" dirty="0"/>
              <a:t>3.2.1 </a:t>
            </a:r>
            <a:r>
              <a:rPr lang="da-DK" dirty="0" smtClean="0"/>
              <a:t>– </a:t>
            </a:r>
            <a:r>
              <a:rPr lang="da-DK" dirty="0" err="1" smtClean="0"/>
              <a:t>Response</a:t>
            </a:r>
            <a:r>
              <a:rPr lang="da-DK" dirty="0" smtClean="0"/>
              <a:t> Time</a:t>
            </a:r>
            <a:endParaRPr lang="da-DK" dirty="0"/>
          </a:p>
          <a:p>
            <a:r>
              <a:rPr lang="da-DK" dirty="0"/>
              <a:t>*3.2.2 - </a:t>
            </a:r>
            <a:r>
              <a:rPr lang="da-DK" dirty="0" smtClean="0"/>
              <a:t>Time to </a:t>
            </a:r>
            <a:r>
              <a:rPr lang="da-DK" dirty="0"/>
              <a:t>Match </a:t>
            </a:r>
            <a:r>
              <a:rPr lang="da-DK" dirty="0" smtClean="0"/>
              <a:t>2</a:t>
            </a: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361507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84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Formula</a:t>
            </a:r>
            <a:r>
              <a:rPr lang="da-DK" dirty="0" smtClean="0"/>
              <a:t> nodes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 </a:t>
            </a:r>
            <a:r>
              <a:rPr lang="da-DK" dirty="0" err="1" smtClean="0"/>
              <a:t>formula</a:t>
            </a:r>
            <a:r>
              <a:rPr lang="da-DK" dirty="0" smtClean="0"/>
              <a:t> </a:t>
            </a:r>
            <a:r>
              <a:rPr lang="da-DK" dirty="0" smtClean="0"/>
              <a:t>node </a:t>
            </a:r>
            <a:r>
              <a:rPr lang="da-DK" dirty="0" err="1" smtClean="0"/>
              <a:t>contains</a:t>
            </a:r>
            <a:r>
              <a:rPr lang="da-DK" dirty="0" smtClean="0"/>
              <a:t> … </a:t>
            </a:r>
            <a:r>
              <a:rPr lang="da-DK" dirty="0" err="1" smtClean="0"/>
              <a:t>Formulas</a:t>
            </a:r>
            <a:r>
              <a:rPr lang="da-DK" dirty="0" smtClean="0"/>
              <a:t>!</a:t>
            </a:r>
            <a:endParaRPr lang="da-DK" dirty="0" smtClean="0"/>
          </a:p>
          <a:p>
            <a:r>
              <a:rPr lang="da-DK" dirty="0" smtClean="0"/>
              <a:t>Y=x^2+x+1 </a:t>
            </a:r>
            <a:r>
              <a:rPr lang="da-DK" dirty="0" smtClean="0"/>
              <a:t>on a normal </a:t>
            </a:r>
            <a:r>
              <a:rPr lang="da-DK" dirty="0" err="1" smtClean="0"/>
              <a:t>block</a:t>
            </a:r>
            <a:r>
              <a:rPr lang="da-DK" dirty="0" smtClean="0"/>
              <a:t> </a:t>
            </a:r>
            <a:r>
              <a:rPr lang="da-DK" dirty="0" smtClean="0"/>
              <a:t>diagram:</a:t>
            </a: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And as a </a:t>
            </a:r>
            <a:r>
              <a:rPr lang="da-DK" dirty="0" err="1" smtClean="0"/>
              <a:t>formula</a:t>
            </a:r>
            <a:r>
              <a:rPr lang="da-DK" dirty="0" smtClean="0"/>
              <a:t> </a:t>
            </a:r>
            <a:r>
              <a:rPr lang="da-DK" dirty="0" smtClean="0"/>
              <a:t>node:</a:t>
            </a:r>
          </a:p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57346" name="Picture 2" descr="http://attila.sdsu.edu/me295/modules/labview/images/labview_0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" y="2800032"/>
            <a:ext cx="324802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attila.sdsu.edu/me295/modules/labview/images/labview_0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" y="4664392"/>
            <a:ext cx="3429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B"/>
          <p:cNvSpPr/>
          <p:nvPr/>
        </p:nvSpPr>
        <p:spPr>
          <a:xfrm>
            <a:off x="0" y="6705600"/>
            <a:ext cx="3827721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43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Creating</a:t>
            </a:r>
            <a:r>
              <a:rPr lang="da-DK" dirty="0" smtClean="0"/>
              <a:t> a </a:t>
            </a:r>
            <a:r>
              <a:rPr lang="da-DK" dirty="0" err="1" smtClean="0"/>
              <a:t>formula</a:t>
            </a:r>
            <a:r>
              <a:rPr lang="da-DK" dirty="0" smtClean="0"/>
              <a:t> </a:t>
            </a:r>
            <a:r>
              <a:rPr lang="da-DK" dirty="0" smtClean="0"/>
              <a:t>node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19</a:t>
            </a:fld>
            <a:endParaRPr lang="da-DK"/>
          </a:p>
        </p:txBody>
      </p:sp>
      <p:pic>
        <p:nvPicPr>
          <p:cNvPr id="58370" name="Picture 2" descr="http://attila.sdsu.edu/me295/modules/labview/gifs/labview_00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4" y="2418714"/>
            <a:ext cx="6133851" cy="360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B"/>
          <p:cNvSpPr/>
          <p:nvPr/>
        </p:nvSpPr>
        <p:spPr>
          <a:xfrm>
            <a:off x="0" y="6705600"/>
            <a:ext cx="4040372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75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Repetition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B"/>
          <p:cNvSpPr/>
          <p:nvPr/>
        </p:nvSpPr>
        <p:spPr>
          <a:xfrm>
            <a:off x="0" y="6705600"/>
            <a:ext cx="425302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81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Another</a:t>
            </a:r>
            <a:r>
              <a:rPr lang="da-DK" dirty="0" smtClean="0"/>
              <a:t> </a:t>
            </a:r>
            <a:r>
              <a:rPr lang="da-DK" dirty="0" err="1" smtClean="0"/>
              <a:t>way</a:t>
            </a:r>
            <a:r>
              <a:rPr lang="da-DK" dirty="0" smtClean="0"/>
              <a:t> to </a:t>
            </a:r>
            <a:r>
              <a:rPr lang="da-DK" dirty="0" err="1" smtClean="0"/>
              <a:t>create</a:t>
            </a:r>
            <a:r>
              <a:rPr lang="da-DK" dirty="0" smtClean="0"/>
              <a:t> a </a:t>
            </a:r>
            <a:r>
              <a:rPr lang="da-DK" dirty="0" err="1" smtClean="0"/>
              <a:t>formula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1353"/>
            <a:ext cx="3838169" cy="4680000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 smtClean="0"/>
              <a:t>Use</a:t>
            </a:r>
            <a:r>
              <a:rPr lang="da-DK" dirty="0" smtClean="0"/>
              <a:t> the </a:t>
            </a:r>
            <a:r>
              <a:rPr lang="da-DK" dirty="0" err="1" smtClean="0"/>
              <a:t>Formula</a:t>
            </a:r>
            <a:r>
              <a:rPr lang="da-DK" dirty="0" smtClean="0"/>
              <a:t> Express VI</a:t>
            </a:r>
          </a:p>
          <a:p>
            <a:pPr lvl="1"/>
            <a:r>
              <a:rPr lang="da-DK" dirty="0" smtClean="0"/>
              <a:t>Express -&gt; </a:t>
            </a:r>
            <a:r>
              <a:rPr lang="da-DK" dirty="0" err="1" smtClean="0"/>
              <a:t>Arithmetic</a:t>
            </a:r>
            <a:r>
              <a:rPr lang="da-DK" dirty="0" smtClean="0"/>
              <a:t> &amp; </a:t>
            </a:r>
            <a:r>
              <a:rPr lang="da-DK" dirty="0" err="1" smtClean="0"/>
              <a:t>Comparison</a:t>
            </a:r>
            <a:r>
              <a:rPr lang="da-DK" dirty="0" smtClean="0"/>
              <a:t> -&gt; </a:t>
            </a:r>
            <a:r>
              <a:rPr lang="da-DK" dirty="0" err="1" smtClean="0"/>
              <a:t>Formula</a:t>
            </a:r>
            <a:endParaRPr lang="da-DK" dirty="0" smtClean="0"/>
          </a:p>
          <a:p>
            <a:r>
              <a:rPr lang="da-DK" dirty="0" smtClean="0"/>
              <a:t>Write the </a:t>
            </a:r>
            <a:r>
              <a:rPr lang="da-DK" dirty="0" err="1" smtClean="0"/>
              <a:t>formula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the inputs, </a:t>
            </a:r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label</a:t>
            </a:r>
          </a:p>
          <a:p>
            <a:r>
              <a:rPr lang="da-DK" dirty="0" smtClean="0"/>
              <a:t>Wire the in-/outputs on the Block Diagram</a:t>
            </a:r>
          </a:p>
          <a:p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07" y="1755647"/>
            <a:ext cx="4610543" cy="3626861"/>
          </a:xfrm>
          <a:prstGeom prst="rect">
            <a:avLst/>
          </a:prstGeom>
        </p:spPr>
      </p:pic>
      <p:pic>
        <p:nvPicPr>
          <p:cNvPr id="6" name="Picture 5" descr="Skærmbillede 2013-04-17 kl. 17.0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2" y="5444376"/>
            <a:ext cx="816114" cy="1215103"/>
          </a:xfrm>
          <a:prstGeom prst="rect">
            <a:avLst/>
          </a:prstGeom>
        </p:spPr>
      </p:pic>
      <p:sp>
        <p:nvSpPr>
          <p:cNvPr id="7" name="PB"/>
          <p:cNvSpPr/>
          <p:nvPr/>
        </p:nvSpPr>
        <p:spPr>
          <a:xfrm>
            <a:off x="0" y="6705600"/>
            <a:ext cx="425302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547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3.3 – </a:t>
            </a:r>
            <a:r>
              <a:rPr lang="da-DK" dirty="0" err="1" smtClean="0"/>
              <a:t>Formula</a:t>
            </a:r>
            <a:r>
              <a:rPr lang="da-DK" dirty="0" smtClean="0"/>
              <a:t> </a:t>
            </a:r>
            <a:r>
              <a:rPr lang="da-DK" dirty="0" smtClean="0"/>
              <a:t>Nodes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457199" y="1711353"/>
            <a:ext cx="8229600" cy="4680000"/>
          </a:xfrm>
        </p:spPr>
        <p:txBody>
          <a:bodyPr/>
          <a:lstStyle/>
          <a:p>
            <a:r>
              <a:rPr lang="da-DK" dirty="0"/>
              <a:t>3.3.1 - </a:t>
            </a:r>
            <a:r>
              <a:rPr lang="da-DK" dirty="0" err="1"/>
              <a:t>Temp</a:t>
            </a:r>
            <a:r>
              <a:rPr lang="da-DK" dirty="0"/>
              <a:t> </a:t>
            </a:r>
            <a:r>
              <a:rPr lang="da-DK" dirty="0" smtClean="0"/>
              <a:t>Conversion 2</a:t>
            </a:r>
            <a:endParaRPr lang="da-DK" dirty="0"/>
          </a:p>
          <a:p>
            <a:endParaRPr lang="da-DK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4465674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27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Sub </a:t>
            </a:r>
            <a:r>
              <a:rPr lang="da-DK" dirty="0" err="1" smtClean="0"/>
              <a:t>VIs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4678326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81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Sub </a:t>
            </a:r>
            <a:r>
              <a:rPr lang="da-DK" dirty="0" err="1" smtClean="0"/>
              <a:t>VIs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Collections of </a:t>
            </a:r>
            <a:r>
              <a:rPr lang="da-DK" dirty="0" err="1" smtClean="0"/>
              <a:t>code</a:t>
            </a:r>
            <a:endParaRPr lang="da-DK" dirty="0" smtClean="0"/>
          </a:p>
          <a:p>
            <a:r>
              <a:rPr lang="da-DK" dirty="0" smtClean="0"/>
              <a:t>Low-</a:t>
            </a:r>
            <a:r>
              <a:rPr lang="da-DK" dirty="0" err="1" smtClean="0"/>
              <a:t>level</a:t>
            </a:r>
            <a:r>
              <a:rPr lang="da-DK" dirty="0" smtClean="0"/>
              <a:t> VI </a:t>
            </a:r>
            <a:r>
              <a:rPr lang="da-DK" dirty="0" err="1" smtClean="0"/>
              <a:t>inside</a:t>
            </a:r>
            <a:r>
              <a:rPr lang="da-DK" dirty="0" smtClean="0"/>
              <a:t> </a:t>
            </a:r>
            <a:r>
              <a:rPr lang="da-DK" dirty="0" err="1" smtClean="0"/>
              <a:t>high-level</a:t>
            </a:r>
            <a:r>
              <a:rPr lang="da-DK" dirty="0" smtClean="0"/>
              <a:t> VI</a:t>
            </a:r>
          </a:p>
          <a:p>
            <a:pPr lvl="1"/>
            <a:r>
              <a:rPr lang="da-DK" dirty="0" err="1" smtClean="0"/>
              <a:t>Reduces</a:t>
            </a:r>
            <a:r>
              <a:rPr lang="da-DK" dirty="0" smtClean="0"/>
              <a:t> the </a:t>
            </a:r>
            <a:r>
              <a:rPr lang="da-DK" dirty="0" err="1" smtClean="0"/>
              <a:t>number</a:t>
            </a:r>
            <a:r>
              <a:rPr lang="da-DK" dirty="0" smtClean="0"/>
              <a:t> of Block Diagram nodes</a:t>
            </a:r>
          </a:p>
          <a:p>
            <a:pPr lvl="1"/>
            <a:r>
              <a:rPr lang="da-DK" dirty="0" err="1" smtClean="0"/>
              <a:t>In</a:t>
            </a:r>
            <a:r>
              <a:rPr lang="da-DK" dirty="0" err="1" smtClean="0"/>
              <a:t>creases</a:t>
            </a:r>
            <a:r>
              <a:rPr lang="da-DK" dirty="0" smtClean="0"/>
              <a:t> </a:t>
            </a:r>
            <a:r>
              <a:rPr lang="da-DK" dirty="0" err="1" smtClean="0"/>
              <a:t>readability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Modular approach</a:t>
            </a:r>
          </a:p>
          <a:p>
            <a:r>
              <a:rPr lang="da-DK" dirty="0" err="1" smtClean="0"/>
              <a:t>Analogue</a:t>
            </a:r>
            <a:r>
              <a:rPr lang="da-DK" dirty="0" smtClean="0"/>
              <a:t> to </a:t>
            </a:r>
            <a:r>
              <a:rPr lang="da-DK" dirty="0" err="1" smtClean="0"/>
              <a:t>functions</a:t>
            </a:r>
            <a:r>
              <a:rPr lang="da-DK" dirty="0" smtClean="0"/>
              <a:t> in </a:t>
            </a:r>
            <a:r>
              <a:rPr lang="da-DK" dirty="0" err="1" smtClean="0"/>
              <a:t>text-based</a:t>
            </a:r>
            <a:r>
              <a:rPr lang="da-DK" dirty="0" smtClean="0"/>
              <a:t> </a:t>
            </a:r>
            <a:r>
              <a:rPr lang="da-DK" dirty="0" err="1" smtClean="0"/>
              <a:t>languages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489097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15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3"/>
          <p:cNvSpPr>
            <a:spLocks noChangeArrowheads="1"/>
          </p:cNvSpPr>
          <p:nvPr/>
        </p:nvSpPr>
        <p:spPr bwMode="auto">
          <a:xfrm>
            <a:off x="304800" y="2067560"/>
            <a:ext cx="8534400" cy="43434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2773" name="Rectangle 5"/>
          <p:cNvSpPr>
            <a:spLocks noChangeArrowheads="1"/>
          </p:cNvSpPr>
          <p:nvPr/>
        </p:nvSpPr>
        <p:spPr bwMode="auto">
          <a:xfrm>
            <a:off x="381000" y="2128520"/>
            <a:ext cx="3848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398" tIns="25359" rIns="63398" bIns="25359">
            <a:spAutoFit/>
          </a:bodyPr>
          <a:lstStyle/>
          <a:p>
            <a:pPr marL="230188" indent="-230188" algn="l" defTabSz="912813">
              <a:lnSpc>
                <a:spcPct val="105000"/>
              </a:lnSpc>
            </a:pPr>
            <a:r>
              <a:rPr lang="en-US" dirty="0">
                <a:latin typeface="+mn-lt"/>
              </a:rPr>
              <a:t>Function Pseudo Code</a:t>
            </a:r>
          </a:p>
          <a:p>
            <a:pPr marL="230188" indent="-230188" algn="l" defTabSz="912813">
              <a:lnSpc>
                <a:spcPct val="105000"/>
              </a:lnSpc>
            </a:pPr>
            <a:r>
              <a:rPr lang="en-US" sz="2000" b="0" dirty="0">
                <a:latin typeface="+mn-lt"/>
              </a:rPr>
              <a:t>function average (in1, in2, out)</a:t>
            </a:r>
          </a:p>
          <a:p>
            <a:pPr marL="230188" indent="-230188" algn="l" defTabSz="912813">
              <a:lnSpc>
                <a:spcPct val="105000"/>
              </a:lnSpc>
            </a:pPr>
            <a:r>
              <a:rPr lang="en-US" sz="2000" b="0" dirty="0">
                <a:latin typeface="+mn-lt"/>
              </a:rPr>
              <a:t>{</a:t>
            </a:r>
          </a:p>
          <a:p>
            <a:pPr marL="230188" indent="-230188" algn="l" defTabSz="912813">
              <a:lnSpc>
                <a:spcPct val="105000"/>
              </a:lnSpc>
            </a:pPr>
            <a:r>
              <a:rPr lang="en-US" sz="2000" b="0" dirty="0">
                <a:latin typeface="+mn-lt"/>
              </a:rPr>
              <a:t>out = (in1 + in2)/2.0;</a:t>
            </a:r>
          </a:p>
          <a:p>
            <a:pPr marL="230188" indent="-230188" algn="l" defTabSz="912813">
              <a:lnSpc>
                <a:spcPct val="105000"/>
              </a:lnSpc>
            </a:pPr>
            <a:r>
              <a:rPr lang="en-US" sz="2000" b="0" dirty="0">
                <a:latin typeface="+mn-lt"/>
              </a:rPr>
              <a:t>}</a:t>
            </a:r>
          </a:p>
          <a:p>
            <a:pPr marL="230188" indent="-230188" algn="l" defTabSz="912813">
              <a:lnSpc>
                <a:spcPct val="105000"/>
              </a:lnSpc>
            </a:pPr>
            <a:endParaRPr lang="en-US" sz="2000" b="0" dirty="0" smtClean="0">
              <a:latin typeface="+mn-lt"/>
            </a:endParaRPr>
          </a:p>
          <a:p>
            <a:pPr marL="230188" indent="-230188" algn="l" defTabSz="912813">
              <a:lnSpc>
                <a:spcPct val="105000"/>
              </a:lnSpc>
            </a:pPr>
            <a:endParaRPr lang="en-US" sz="2000" b="0" dirty="0" smtClean="0">
              <a:latin typeface="+mn-lt"/>
            </a:endParaRPr>
          </a:p>
          <a:p>
            <a:pPr marL="230188" indent="-230188" algn="l" defTabSz="912813">
              <a:lnSpc>
                <a:spcPct val="105000"/>
              </a:lnSpc>
            </a:pPr>
            <a:r>
              <a:rPr lang="en-US" dirty="0" err="1" smtClean="0">
                <a:latin typeface="+mn-lt"/>
              </a:rPr>
              <a:t>SubVI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Block Diagram</a:t>
            </a:r>
          </a:p>
        </p:txBody>
      </p:sp>
      <p:sp>
        <p:nvSpPr>
          <p:cNvPr id="672776" name="Rectangle 8"/>
          <p:cNvSpPr>
            <a:spLocks noChangeArrowheads="1"/>
          </p:cNvSpPr>
          <p:nvPr/>
        </p:nvSpPr>
        <p:spPr bwMode="auto">
          <a:xfrm>
            <a:off x="4305300" y="2105917"/>
            <a:ext cx="4533900" cy="276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398" tIns="25359" rIns="63398" bIns="25359">
            <a:spAutoFit/>
          </a:bodyPr>
          <a:lstStyle/>
          <a:p>
            <a:pPr marL="230188" indent="-230188" algn="l" defTabSz="912813">
              <a:lnSpc>
                <a:spcPct val="105000"/>
              </a:lnSpc>
            </a:pPr>
            <a:r>
              <a:rPr lang="en-US" dirty="0">
                <a:latin typeface="+mn-lt"/>
              </a:rPr>
              <a:t>Calling Program Pseudo Code</a:t>
            </a:r>
          </a:p>
          <a:p>
            <a:pPr marL="230188" indent="-230188" algn="l" defTabSz="912813">
              <a:lnSpc>
                <a:spcPct val="105000"/>
              </a:lnSpc>
            </a:pPr>
            <a:r>
              <a:rPr lang="fr-FR" sz="2000" b="0" dirty="0">
                <a:latin typeface="+mn-lt"/>
              </a:rPr>
              <a:t>main</a:t>
            </a:r>
          </a:p>
          <a:p>
            <a:pPr marL="230188" indent="-230188" algn="l" defTabSz="912813">
              <a:lnSpc>
                <a:spcPct val="105000"/>
              </a:lnSpc>
            </a:pPr>
            <a:r>
              <a:rPr lang="fr-FR" sz="2000" b="0" dirty="0">
                <a:latin typeface="+mn-lt"/>
              </a:rPr>
              <a:t>{</a:t>
            </a:r>
          </a:p>
          <a:p>
            <a:pPr marL="230188" indent="-230188" algn="l" defTabSz="912813">
              <a:lnSpc>
                <a:spcPct val="105000"/>
              </a:lnSpc>
            </a:pPr>
            <a:r>
              <a:rPr lang="fr-FR" sz="2000" b="0" dirty="0" err="1">
                <a:latin typeface="+mn-lt"/>
              </a:rPr>
              <a:t>average</a:t>
            </a:r>
            <a:r>
              <a:rPr lang="fr-FR" sz="2000" b="0" dirty="0">
                <a:latin typeface="+mn-lt"/>
              </a:rPr>
              <a:t> (in1, in2, </a:t>
            </a:r>
            <a:r>
              <a:rPr lang="fr-FR" sz="2000" b="0" dirty="0" err="1">
                <a:latin typeface="+mn-lt"/>
              </a:rPr>
              <a:t>pointavg</a:t>
            </a:r>
            <a:r>
              <a:rPr lang="fr-FR" sz="2000" b="0" dirty="0">
                <a:latin typeface="+mn-lt"/>
              </a:rPr>
              <a:t>)</a:t>
            </a:r>
          </a:p>
          <a:p>
            <a:pPr marL="230188" indent="-230188" algn="l" defTabSz="912813">
              <a:lnSpc>
                <a:spcPct val="105000"/>
              </a:lnSpc>
            </a:pPr>
            <a:r>
              <a:rPr lang="fr-FR" sz="2000" b="0" dirty="0">
                <a:latin typeface="+mn-lt"/>
              </a:rPr>
              <a:t>}</a:t>
            </a:r>
          </a:p>
          <a:p>
            <a:pPr marL="230188" indent="-230188" algn="l" defTabSz="912813">
              <a:lnSpc>
                <a:spcPct val="105000"/>
              </a:lnSpc>
            </a:pPr>
            <a:endParaRPr lang="fr-FR" sz="2000" b="0" dirty="0" smtClean="0">
              <a:latin typeface="+mn-lt"/>
            </a:endParaRPr>
          </a:p>
          <a:p>
            <a:pPr marL="230188" indent="-230188" algn="l" defTabSz="912813">
              <a:lnSpc>
                <a:spcPct val="105000"/>
              </a:lnSpc>
            </a:pPr>
            <a:endParaRPr lang="fr-FR" sz="2000" b="0" dirty="0">
              <a:latin typeface="+mn-lt"/>
            </a:endParaRPr>
          </a:p>
          <a:p>
            <a:pPr marL="230188" indent="-230188" algn="l" defTabSz="912813">
              <a:lnSpc>
                <a:spcPct val="105000"/>
              </a:lnSpc>
            </a:pPr>
            <a:r>
              <a:rPr lang="fr-FR" dirty="0" err="1" smtClean="0">
                <a:latin typeface="+mn-lt"/>
              </a:rPr>
              <a:t>Calling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>
                <a:latin typeface="+mn-lt"/>
              </a:rPr>
              <a:t>VI Block </a:t>
            </a:r>
            <a:r>
              <a:rPr lang="fr-FR" dirty="0" err="1">
                <a:latin typeface="+mn-lt"/>
              </a:rPr>
              <a:t>Diagram</a:t>
            </a:r>
            <a:endParaRPr lang="en-US" dirty="0">
              <a:latin typeface="+mn-lt"/>
            </a:endParaRPr>
          </a:p>
        </p:txBody>
      </p:sp>
      <p:sp>
        <p:nvSpPr>
          <p:cNvPr id="672777" name="Line 9"/>
          <p:cNvSpPr>
            <a:spLocks noChangeShapeType="1"/>
          </p:cNvSpPr>
          <p:nvPr/>
        </p:nvSpPr>
        <p:spPr bwMode="auto">
          <a:xfrm>
            <a:off x="381000" y="4353560"/>
            <a:ext cx="8420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2778" name="Line 10"/>
          <p:cNvSpPr>
            <a:spLocks noChangeShapeType="1"/>
          </p:cNvSpPr>
          <p:nvPr/>
        </p:nvSpPr>
        <p:spPr bwMode="auto">
          <a:xfrm flipV="1">
            <a:off x="4229100" y="2029460"/>
            <a:ext cx="0" cy="434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727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815523"/>
            <a:ext cx="2651125" cy="1504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67278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6363" y="4861560"/>
            <a:ext cx="2535237" cy="1490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LabView</a:t>
            </a:r>
            <a:r>
              <a:rPr lang="da-DK" dirty="0" smtClean="0"/>
              <a:t> </a:t>
            </a:r>
            <a:r>
              <a:rPr lang="da-DK" dirty="0" err="1" smtClean="0"/>
              <a:t>SubVIs</a:t>
            </a:r>
            <a:r>
              <a:rPr lang="da-DK" dirty="0" smtClean="0"/>
              <a:t> ~ </a:t>
            </a:r>
            <a:r>
              <a:rPr lang="da-DK" dirty="0" err="1" smtClean="0"/>
              <a:t>Functions</a:t>
            </a:r>
            <a:endParaRPr lang="da-DK" dirty="0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5103628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3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Creating</a:t>
            </a:r>
            <a:r>
              <a:rPr lang="da-DK" dirty="0" smtClean="0"/>
              <a:t> </a:t>
            </a:r>
            <a:r>
              <a:rPr lang="da-DK" dirty="0" err="1" smtClean="0"/>
              <a:t>SubVIs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2 </a:t>
            </a:r>
            <a:r>
              <a:rPr lang="da-DK" dirty="0" err="1" smtClean="0"/>
              <a:t>methods</a:t>
            </a:r>
            <a:endParaRPr lang="da-DK" dirty="0" smtClean="0"/>
          </a:p>
          <a:p>
            <a:pPr lvl="1"/>
            <a:r>
              <a:rPr lang="da-DK" dirty="0" err="1" smtClean="0"/>
              <a:t>Create</a:t>
            </a:r>
            <a:r>
              <a:rPr lang="da-DK" dirty="0" smtClean="0"/>
              <a:t> a blank VI and </a:t>
            </a:r>
            <a:r>
              <a:rPr lang="da-DK" dirty="0" err="1" smtClean="0"/>
              <a:t>insert</a:t>
            </a:r>
            <a:r>
              <a:rPr lang="da-DK" dirty="0" smtClean="0"/>
              <a:t> the </a:t>
            </a:r>
            <a:r>
              <a:rPr lang="da-DK" dirty="0" err="1" smtClean="0"/>
              <a:t>wanted</a:t>
            </a:r>
            <a:r>
              <a:rPr lang="da-DK" dirty="0" smtClean="0"/>
              <a:t> nodes</a:t>
            </a:r>
          </a:p>
          <a:p>
            <a:pPr lvl="1"/>
            <a:r>
              <a:rPr lang="da-DK" dirty="0" smtClean="0"/>
              <a:t>Mark a </a:t>
            </a:r>
            <a:r>
              <a:rPr lang="da-DK" dirty="0" err="1" smtClean="0"/>
              <a:t>number</a:t>
            </a:r>
            <a:r>
              <a:rPr lang="da-DK" dirty="0" smtClean="0"/>
              <a:t> of nodes in the Block Diagram and </a:t>
            </a:r>
            <a:r>
              <a:rPr lang="da-DK" dirty="0" err="1" smtClean="0"/>
              <a:t>choose</a:t>
            </a:r>
            <a:r>
              <a:rPr lang="da-DK" dirty="0" smtClean="0"/>
              <a:t> Edit -&gt; </a:t>
            </a:r>
            <a:r>
              <a:rPr lang="da-DK" dirty="0" err="1" smtClean="0"/>
              <a:t>Create</a:t>
            </a:r>
            <a:r>
              <a:rPr lang="da-DK" dirty="0" smtClean="0"/>
              <a:t> </a:t>
            </a:r>
            <a:r>
              <a:rPr lang="da-DK" dirty="0" err="1" smtClean="0"/>
              <a:t>SubVI</a:t>
            </a:r>
            <a:endParaRPr lang="da-DK" dirty="0" smtClean="0"/>
          </a:p>
          <a:p>
            <a:r>
              <a:rPr lang="da-DK" dirty="0" smtClean="0"/>
              <a:t>Controls </a:t>
            </a:r>
            <a:r>
              <a:rPr lang="da-DK" dirty="0" smtClean="0">
                <a:sym typeface="Wingdings" pitchFamily="2" charset="2"/>
              </a:rPr>
              <a:t> </a:t>
            </a:r>
            <a:r>
              <a:rPr lang="da-DK" dirty="0" smtClean="0">
                <a:sym typeface="Wingdings" pitchFamily="2" charset="2"/>
              </a:rPr>
              <a:t>Inputs</a:t>
            </a:r>
          </a:p>
          <a:p>
            <a:r>
              <a:rPr lang="da-DK" dirty="0" err="1" smtClean="0">
                <a:sym typeface="Wingdings" pitchFamily="2" charset="2"/>
              </a:rPr>
              <a:t>Indicators</a:t>
            </a:r>
            <a:r>
              <a:rPr lang="da-DK" dirty="0" smtClean="0">
                <a:sym typeface="Wingdings" pitchFamily="2" charset="2"/>
              </a:rPr>
              <a:t> </a:t>
            </a:r>
            <a:r>
              <a:rPr lang="da-DK" dirty="0" smtClean="0">
                <a:sym typeface="Wingdings" pitchFamily="2" charset="2"/>
              </a:rPr>
              <a:t> Outputs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25</a:t>
            </a:fld>
            <a:endParaRPr lang="da-DK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5316279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29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9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2888" y="2710815"/>
            <a:ext cx="2974975" cy="3419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664593" name="Picture 17" descr="icon LV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875" y="4247515"/>
            <a:ext cx="458788" cy="458788"/>
          </a:xfrm>
          <a:prstGeom prst="rect">
            <a:avLst/>
          </a:prstGeom>
          <a:noFill/>
        </p:spPr>
      </p:pic>
      <p:pic>
        <p:nvPicPr>
          <p:cNvPr id="664587" name="Picture 11" descr="LV 3 Hr Screen Shot_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950" y="2556828"/>
            <a:ext cx="3325813" cy="3878262"/>
          </a:xfrm>
          <a:prstGeom prst="rect">
            <a:avLst/>
          </a:prstGeom>
          <a:noFill/>
        </p:spPr>
      </p:pic>
      <p:sp>
        <p:nvSpPr>
          <p:cNvPr id="664584" name="Line 8"/>
          <p:cNvSpPr>
            <a:spLocks noChangeShapeType="1"/>
          </p:cNvSpPr>
          <p:nvPr/>
        </p:nvSpPr>
        <p:spPr bwMode="auto">
          <a:xfrm flipV="1">
            <a:off x="3035300" y="4707890"/>
            <a:ext cx="3879850" cy="1304925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585" name="AutoShape 9"/>
          <p:cNvSpPr>
            <a:spLocks noChangeArrowheads="1"/>
          </p:cNvSpPr>
          <p:nvPr/>
        </p:nvSpPr>
        <p:spPr bwMode="auto">
          <a:xfrm>
            <a:off x="4064794" y="4210050"/>
            <a:ext cx="1221422" cy="571817"/>
          </a:xfrm>
          <a:prstGeom prst="rightArrow">
            <a:avLst>
              <a:gd name="adj1" fmla="val 50000"/>
              <a:gd name="adj2" fmla="val 891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64581" name="Line 5"/>
          <p:cNvSpPr>
            <a:spLocks noChangeShapeType="1"/>
          </p:cNvSpPr>
          <p:nvPr/>
        </p:nvSpPr>
        <p:spPr bwMode="auto">
          <a:xfrm>
            <a:off x="2997200" y="3247390"/>
            <a:ext cx="3937000" cy="103505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582" name="Line 6"/>
          <p:cNvSpPr>
            <a:spLocks noChangeShapeType="1"/>
          </p:cNvSpPr>
          <p:nvPr/>
        </p:nvSpPr>
        <p:spPr bwMode="auto">
          <a:xfrm>
            <a:off x="1576388" y="3247390"/>
            <a:ext cx="4976812" cy="103505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583" name="Line 7"/>
          <p:cNvSpPr>
            <a:spLocks noChangeShapeType="1"/>
          </p:cNvSpPr>
          <p:nvPr/>
        </p:nvSpPr>
        <p:spPr bwMode="auto">
          <a:xfrm flipV="1">
            <a:off x="1576388" y="4701540"/>
            <a:ext cx="4938712" cy="1273175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97840" y="1640233"/>
            <a:ext cx="8229600" cy="4680000"/>
          </a:xfrm>
        </p:spPr>
        <p:txBody>
          <a:bodyPr>
            <a:normAutofit/>
          </a:bodyPr>
          <a:lstStyle/>
          <a:p>
            <a:r>
              <a:rPr lang="da-DK" sz="2400" dirty="0" smtClean="0"/>
              <a:t>Mark the </a:t>
            </a:r>
            <a:r>
              <a:rPr lang="da-DK" sz="2400" dirty="0" err="1" smtClean="0"/>
              <a:t>area</a:t>
            </a:r>
            <a:r>
              <a:rPr lang="da-DK" sz="2400" dirty="0" smtClean="0"/>
              <a:t>,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turned</a:t>
            </a:r>
            <a:r>
              <a:rPr lang="da-DK" sz="2400" dirty="0" smtClean="0"/>
              <a:t> </a:t>
            </a:r>
            <a:r>
              <a:rPr lang="da-DK" sz="2400" dirty="0" err="1" smtClean="0"/>
              <a:t>into</a:t>
            </a:r>
            <a:r>
              <a:rPr lang="da-DK" sz="2400" dirty="0" smtClean="0"/>
              <a:t> a </a:t>
            </a:r>
            <a:r>
              <a:rPr lang="da-DK" sz="2400" dirty="0" err="1" smtClean="0"/>
              <a:t>SubVI</a:t>
            </a:r>
            <a:endParaRPr lang="da-DK" sz="2400" dirty="0" smtClean="0"/>
          </a:p>
          <a:p>
            <a:r>
              <a:rPr lang="da-DK" sz="2400" dirty="0" err="1" smtClean="0"/>
              <a:t>Choose</a:t>
            </a:r>
            <a:r>
              <a:rPr lang="da-DK" sz="2400" dirty="0" smtClean="0"/>
              <a:t> Edit </a:t>
            </a:r>
            <a:r>
              <a:rPr lang="da-DK" sz="2400" dirty="0" smtClean="0">
                <a:sym typeface="Wingdings" pitchFamily="2" charset="2"/>
              </a:rPr>
              <a:t> </a:t>
            </a:r>
            <a:r>
              <a:rPr lang="da-DK" sz="2400" dirty="0" err="1" smtClean="0">
                <a:sym typeface="Wingdings" pitchFamily="2" charset="2"/>
              </a:rPr>
              <a:t>Create</a:t>
            </a:r>
            <a:r>
              <a:rPr lang="da-DK" sz="2400" dirty="0" smtClean="0">
                <a:sym typeface="Wingdings" pitchFamily="2" charset="2"/>
              </a:rPr>
              <a:t> </a:t>
            </a:r>
            <a:r>
              <a:rPr lang="da-DK" sz="2400" dirty="0" err="1" smtClean="0">
                <a:sym typeface="Wingdings" pitchFamily="2" charset="2"/>
              </a:rPr>
              <a:t>SubVI</a:t>
            </a: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Creating</a:t>
            </a:r>
            <a:r>
              <a:rPr lang="da-DK" dirty="0" smtClean="0"/>
              <a:t> </a:t>
            </a:r>
            <a:r>
              <a:rPr lang="da-DK" dirty="0" err="1" smtClean="0"/>
              <a:t>SubVIs</a:t>
            </a:r>
            <a:endParaRPr lang="da-DK" dirty="0"/>
          </a:p>
        </p:txBody>
      </p:sp>
      <p:sp>
        <p:nvSpPr>
          <p:cNvPr id="5" name="PB"/>
          <p:cNvSpPr/>
          <p:nvPr/>
        </p:nvSpPr>
        <p:spPr>
          <a:xfrm>
            <a:off x="0" y="6705600"/>
            <a:ext cx="552893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15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Changing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Important</a:t>
            </a:r>
            <a:r>
              <a:rPr lang="da-DK" dirty="0" smtClean="0"/>
              <a:t> to </a:t>
            </a:r>
            <a:r>
              <a:rPr lang="da-DK" dirty="0" err="1" smtClean="0"/>
              <a:t>differentiate</a:t>
            </a:r>
            <a:r>
              <a:rPr lang="da-DK" dirty="0" smtClean="0"/>
              <a:t> the </a:t>
            </a:r>
            <a:r>
              <a:rPr lang="da-DK" dirty="0" err="1" smtClean="0"/>
              <a:t>SubVIs</a:t>
            </a:r>
            <a:endParaRPr lang="da-DK" dirty="0" smtClean="0"/>
          </a:p>
          <a:p>
            <a:r>
              <a:rPr lang="da-DK" dirty="0" smtClean="0"/>
              <a:t>Right-</a:t>
            </a:r>
            <a:r>
              <a:rPr lang="da-DK" dirty="0" err="1" smtClean="0"/>
              <a:t>click</a:t>
            </a:r>
            <a:r>
              <a:rPr lang="da-DK" dirty="0" smtClean="0"/>
              <a:t> the standard</a:t>
            </a:r>
            <a:r>
              <a:rPr lang="da-DK" dirty="0" smtClean="0"/>
              <a:t>-</a:t>
            </a:r>
            <a:r>
              <a:rPr lang="da-DK" dirty="0" err="1" smtClean="0"/>
              <a:t>icon</a:t>
            </a:r>
            <a:r>
              <a:rPr lang="da-DK" dirty="0" smtClean="0"/>
              <a:t> to the top right on the Block Diagram and </a:t>
            </a:r>
            <a:r>
              <a:rPr lang="da-DK" dirty="0" err="1" smtClean="0"/>
              <a:t>choose</a:t>
            </a:r>
            <a:r>
              <a:rPr lang="da-DK" dirty="0" smtClean="0"/>
              <a:t>: </a:t>
            </a:r>
            <a:r>
              <a:rPr lang="da-DK" dirty="0" smtClean="0"/>
              <a:t>Edit </a:t>
            </a:r>
            <a:r>
              <a:rPr lang="da-DK" dirty="0" err="1" smtClean="0"/>
              <a:t>Icon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27</a:t>
            </a:fld>
            <a:endParaRPr lang="da-DK"/>
          </a:p>
        </p:txBody>
      </p:sp>
      <p:pic>
        <p:nvPicPr>
          <p:cNvPr id="60418" name="Picture 2" descr="http://attila.sdsu.edu/me295/modules/labview/images/labview_02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0"/>
          <a:stretch/>
        </p:blipFill>
        <p:spPr bwMode="auto">
          <a:xfrm>
            <a:off x="856615" y="3596640"/>
            <a:ext cx="3410585" cy="26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3891280" y="3728720"/>
            <a:ext cx="4368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0420" name="Picture 4" descr="http://attila.sdsu.edu/me295/modules/labview/images/labview_02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15" y="3693160"/>
            <a:ext cx="10953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\\psf\Home\Desktop\Skærmbillede 2012-04-08 kl. 00.45.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" y="3371018"/>
            <a:ext cx="6708299" cy="31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B"/>
          <p:cNvSpPr/>
          <p:nvPr/>
        </p:nvSpPr>
        <p:spPr>
          <a:xfrm>
            <a:off x="0" y="6705600"/>
            <a:ext cx="5741581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29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Changing</a:t>
            </a:r>
            <a:r>
              <a:rPr lang="da-DK" dirty="0" smtClean="0"/>
              <a:t> the Connections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Right-</a:t>
            </a:r>
            <a:r>
              <a:rPr lang="da-DK" dirty="0" err="1" smtClean="0"/>
              <a:t>click</a:t>
            </a:r>
            <a:r>
              <a:rPr lang="da-DK" dirty="0" smtClean="0"/>
              <a:t> the VI </a:t>
            </a:r>
            <a:r>
              <a:rPr lang="da-DK" dirty="0" err="1" smtClean="0"/>
              <a:t>icon</a:t>
            </a:r>
            <a:r>
              <a:rPr lang="da-DK" dirty="0" smtClean="0"/>
              <a:t> to the top right on the Front Panel and </a:t>
            </a:r>
            <a:r>
              <a:rPr lang="da-DK" dirty="0" err="1" smtClean="0"/>
              <a:t>choose</a:t>
            </a:r>
            <a:r>
              <a:rPr lang="da-DK" dirty="0" smtClean="0"/>
              <a:t>: Show </a:t>
            </a:r>
            <a:r>
              <a:rPr lang="da-DK" dirty="0" smtClean="0"/>
              <a:t>Connector</a:t>
            </a:r>
          </a:p>
          <a:p>
            <a:r>
              <a:rPr lang="da-DK" dirty="0" smtClean="0"/>
              <a:t>The </a:t>
            </a:r>
            <a:r>
              <a:rPr lang="da-DK" dirty="0" err="1" smtClean="0"/>
              <a:t>Icon</a:t>
            </a:r>
            <a:r>
              <a:rPr lang="da-DK" dirty="0" smtClean="0"/>
              <a:t> </a:t>
            </a:r>
            <a:r>
              <a:rPr lang="da-DK" dirty="0" err="1" smtClean="0"/>
              <a:t>changes</a:t>
            </a:r>
            <a:r>
              <a:rPr lang="da-DK" dirty="0" smtClean="0"/>
              <a:t> to </a:t>
            </a:r>
            <a:r>
              <a:rPr lang="da-DK" dirty="0" err="1" smtClean="0"/>
              <a:t>connector</a:t>
            </a:r>
            <a:endParaRPr lang="da-DK" dirty="0" smtClean="0"/>
          </a:p>
          <a:p>
            <a:pPr lvl="1"/>
            <a:r>
              <a:rPr lang="da-DK" dirty="0" smtClean="0"/>
              <a:t>Edit the terminals by right-</a:t>
            </a:r>
            <a:r>
              <a:rPr lang="da-DK" dirty="0" err="1" smtClean="0"/>
              <a:t>clicking</a:t>
            </a:r>
            <a:r>
              <a:rPr lang="da-DK" dirty="0" smtClean="0"/>
              <a:t> the </a:t>
            </a:r>
            <a:r>
              <a:rPr lang="da-DK" dirty="0" err="1" smtClean="0"/>
              <a:t>connector</a:t>
            </a:r>
            <a:r>
              <a:rPr lang="da-DK" dirty="0" smtClean="0"/>
              <a:t> and </a:t>
            </a:r>
            <a:r>
              <a:rPr lang="da-DK" dirty="0" err="1" smtClean="0"/>
              <a:t>choose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chemeClr val="accent6"/>
                </a:solidFill>
              </a:rPr>
              <a:t>Add</a:t>
            </a:r>
            <a:r>
              <a:rPr lang="da-DK" dirty="0" smtClean="0">
                <a:solidFill>
                  <a:schemeClr val="accent6"/>
                </a:solidFill>
              </a:rPr>
              <a:t>/</a:t>
            </a:r>
            <a:r>
              <a:rPr lang="da-DK" dirty="0" err="1" smtClean="0">
                <a:solidFill>
                  <a:schemeClr val="accent6"/>
                </a:solidFill>
              </a:rPr>
              <a:t>Remove</a:t>
            </a:r>
            <a:r>
              <a:rPr lang="da-DK" dirty="0" smtClean="0">
                <a:solidFill>
                  <a:schemeClr val="accent6"/>
                </a:solidFill>
              </a:rPr>
              <a:t> </a:t>
            </a:r>
            <a:r>
              <a:rPr lang="da-DK" dirty="0" smtClean="0">
                <a:solidFill>
                  <a:schemeClr val="accent6"/>
                </a:solidFill>
              </a:rPr>
              <a:t>Terminal</a:t>
            </a:r>
          </a:p>
          <a:p>
            <a:pPr lvl="1"/>
            <a:r>
              <a:rPr lang="da-DK" dirty="0" smtClean="0"/>
              <a:t>Or </a:t>
            </a:r>
            <a:r>
              <a:rPr lang="da-DK" dirty="0" err="1" smtClean="0"/>
              <a:t>choose</a:t>
            </a:r>
            <a:r>
              <a:rPr lang="da-DK" dirty="0" smtClean="0"/>
              <a:t> </a:t>
            </a:r>
            <a:r>
              <a:rPr lang="da-DK" dirty="0" smtClean="0"/>
              <a:t>standard </a:t>
            </a:r>
            <a:r>
              <a:rPr lang="da-DK" dirty="0" err="1" smtClean="0"/>
              <a:t>configurations</a:t>
            </a:r>
            <a:endParaRPr lang="da-DK" dirty="0" smtClean="0"/>
          </a:p>
          <a:p>
            <a:pPr lvl="2"/>
            <a:r>
              <a:rPr lang="da-DK" dirty="0" smtClean="0"/>
              <a:t>Right-</a:t>
            </a:r>
            <a:r>
              <a:rPr lang="da-DK" dirty="0" err="1" smtClean="0"/>
              <a:t>click</a:t>
            </a:r>
            <a:r>
              <a:rPr lang="da-DK" dirty="0" smtClean="0"/>
              <a:t> Connector </a:t>
            </a:r>
            <a:r>
              <a:rPr lang="da-DK" dirty="0" smtClean="0"/>
              <a:t>-&gt; Patterns</a:t>
            </a:r>
          </a:p>
          <a:p>
            <a:r>
              <a:rPr lang="da-DK" dirty="0" smtClean="0"/>
              <a:t>Connect inputs (</a:t>
            </a:r>
            <a:r>
              <a:rPr lang="da-DK" dirty="0" err="1" smtClean="0"/>
              <a:t>left</a:t>
            </a:r>
            <a:r>
              <a:rPr lang="da-DK" dirty="0" smtClean="0"/>
              <a:t>) with </a:t>
            </a:r>
            <a:r>
              <a:rPr lang="da-DK" dirty="0" err="1" smtClean="0"/>
              <a:t>controls</a:t>
            </a:r>
            <a:endParaRPr lang="da-DK" dirty="0" smtClean="0"/>
          </a:p>
          <a:p>
            <a:r>
              <a:rPr lang="da-DK" dirty="0" smtClean="0"/>
              <a:t>Connect outputs (right) with </a:t>
            </a:r>
            <a:r>
              <a:rPr lang="da-DK" dirty="0" err="1" smtClean="0"/>
              <a:t>indicators</a:t>
            </a:r>
            <a:endParaRPr lang="da-DK" dirty="0" smtClean="0"/>
          </a:p>
          <a:p>
            <a:pPr lvl="1"/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28</a:t>
            </a:fld>
            <a:endParaRPr lang="da-DK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595423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23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29</a:t>
            </a:fld>
            <a:endParaRPr lang="da-DK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Changeing</a:t>
            </a:r>
            <a:r>
              <a:rPr lang="da-DK" dirty="0" smtClean="0"/>
              <a:t> the Connections</a:t>
            </a:r>
            <a:endParaRPr lang="da-DK" dirty="0"/>
          </a:p>
        </p:txBody>
      </p:sp>
      <p:pic>
        <p:nvPicPr>
          <p:cNvPr id="61442" name="Picture 2" descr="http://attila.sdsu.edu/me295/modules/labview/gifs/labview_0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84717"/>
            <a:ext cx="48577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>
          <a:xfrm>
            <a:off x="0" y="6705600"/>
            <a:ext cx="6166884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51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Plotting data with </a:t>
            </a:r>
            <a:br>
              <a:rPr lang="da-DK" dirty="0" smtClean="0"/>
            </a:br>
            <a:r>
              <a:rPr lang="da-DK" dirty="0" err="1" smtClean="0"/>
              <a:t>irregular</a:t>
            </a:r>
            <a:r>
              <a:rPr lang="da-DK" dirty="0" smtClean="0"/>
              <a:t> </a:t>
            </a:r>
            <a:r>
              <a:rPr lang="da-DK" dirty="0" err="1" smtClean="0"/>
              <a:t>spacing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3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15982088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Diagram" r:id="rId6" imgW="4572034" imgH="5143584" progId="MSGraph.Chart.8">
                  <p:embed followColorScheme="full"/>
                </p:oleObj>
              </mc:Choice>
              <mc:Fallback>
                <p:oleObj name="Diagram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Waveform</a:t>
            </a:r>
            <a:r>
              <a:rPr lang="da-DK" dirty="0" smtClean="0"/>
              <a:t> Chart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Waveform</a:t>
            </a:r>
            <a:r>
              <a:rPr lang="da-DK" dirty="0" smtClean="0"/>
              <a:t> Graph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XY Graph</a:t>
            </a:r>
            <a:endParaRPr lang="da-DK" dirty="0"/>
          </a:p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Indicator</a:t>
            </a:r>
            <a:r>
              <a:rPr lang="da-DK" dirty="0" smtClean="0"/>
              <a:t> Graph</a:t>
            </a:r>
            <a:endParaRPr lang="da-DK" dirty="0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637954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5810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Connect </a:t>
            </a:r>
            <a:r>
              <a:rPr lang="da-DK" dirty="0" err="1" smtClean="0"/>
              <a:t>SubVIs</a:t>
            </a:r>
            <a:r>
              <a:rPr lang="da-DK" dirty="0" smtClean="0"/>
              <a:t> in the </a:t>
            </a:r>
            <a:br>
              <a:rPr lang="da-DK" dirty="0" smtClean="0"/>
            </a:br>
            <a:r>
              <a:rPr lang="da-DK" dirty="0" smtClean="0"/>
              <a:t>Block Diagram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terminals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named</a:t>
            </a:r>
            <a:r>
              <a:rPr lang="da-DK" dirty="0" smtClean="0"/>
              <a:t> </a:t>
            </a:r>
            <a:r>
              <a:rPr lang="da-DK" dirty="0" err="1" smtClean="0"/>
              <a:t>according</a:t>
            </a:r>
            <a:r>
              <a:rPr lang="da-DK" dirty="0" smtClean="0"/>
              <a:t> to the </a:t>
            </a:r>
            <a:r>
              <a:rPr lang="da-DK" dirty="0" err="1" smtClean="0"/>
              <a:t>names</a:t>
            </a:r>
            <a:r>
              <a:rPr lang="da-DK" dirty="0" smtClean="0"/>
              <a:t> of the </a:t>
            </a:r>
            <a:r>
              <a:rPr lang="da-DK" dirty="0" err="1" smtClean="0"/>
              <a:t>controls</a:t>
            </a:r>
            <a:r>
              <a:rPr lang="da-DK" dirty="0" smtClean="0"/>
              <a:t>/</a:t>
            </a:r>
            <a:r>
              <a:rPr lang="da-DK" dirty="0" err="1" smtClean="0"/>
              <a:t>indicators</a:t>
            </a:r>
            <a:r>
              <a:rPr lang="da-DK" dirty="0" smtClean="0"/>
              <a:t> in </a:t>
            </a:r>
            <a:r>
              <a:rPr lang="da-DK" dirty="0" err="1" smtClean="0"/>
              <a:t>SubVIs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30</a:t>
            </a:fld>
            <a:endParaRPr lang="da-DK"/>
          </a:p>
        </p:txBody>
      </p:sp>
      <p:pic>
        <p:nvPicPr>
          <p:cNvPr id="62466" name="Picture 2" descr="http://attila.sdsu.edu/me295/modules/labview/gifs/labview_0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55" y="2829877"/>
            <a:ext cx="48577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6379535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23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Connection Properties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Connections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endParaRPr lang="da-DK" dirty="0" smtClean="0"/>
          </a:p>
          <a:p>
            <a:pPr lvl="1"/>
            <a:r>
              <a:rPr lang="da-DK" dirty="0" err="1" smtClean="0"/>
              <a:t>Required</a:t>
            </a:r>
            <a:endParaRPr lang="da-DK" dirty="0" smtClean="0"/>
          </a:p>
          <a:p>
            <a:pPr lvl="1"/>
            <a:r>
              <a:rPr lang="da-DK" dirty="0" err="1" smtClean="0"/>
              <a:t>Recommended</a:t>
            </a:r>
            <a:endParaRPr lang="da-DK" dirty="0" smtClean="0"/>
          </a:p>
          <a:p>
            <a:pPr lvl="1"/>
            <a:r>
              <a:rPr lang="da-DK" dirty="0" err="1" smtClean="0"/>
              <a:t>Optional</a:t>
            </a:r>
            <a:endParaRPr lang="da-DK" dirty="0" smtClean="0"/>
          </a:p>
          <a:p>
            <a:pPr lvl="1"/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31</a:t>
            </a:fld>
            <a:endParaRPr lang="da-DK"/>
          </a:p>
        </p:txBody>
      </p:sp>
      <p:pic>
        <p:nvPicPr>
          <p:cNvPr id="63490" name="Picture 2" descr="\\psf\Home\Desktop\Skærmbillede 2012-04-08 kl. 00.56.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66" y="2291715"/>
            <a:ext cx="40767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6592186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27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Default </a:t>
            </a:r>
            <a:r>
              <a:rPr lang="da-DK" dirty="0" err="1" smtClean="0"/>
              <a:t>values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values</a:t>
            </a:r>
            <a:r>
              <a:rPr lang="da-DK" dirty="0" smtClean="0"/>
              <a:t> of </a:t>
            </a:r>
            <a:r>
              <a:rPr lang="da-DK" dirty="0" err="1" smtClean="0"/>
              <a:t>controls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set to standard</a:t>
            </a:r>
          </a:p>
          <a:p>
            <a:pPr lvl="1"/>
            <a:r>
              <a:rPr lang="da-DK" dirty="0" smtClean="0"/>
              <a:t>Edit </a:t>
            </a:r>
            <a:r>
              <a:rPr lang="da-DK" dirty="0" smtClean="0"/>
              <a:t>-&gt; Make </a:t>
            </a:r>
            <a:r>
              <a:rPr lang="da-DK" dirty="0" err="1" smtClean="0"/>
              <a:t>Current</a:t>
            </a:r>
            <a:r>
              <a:rPr lang="da-DK" dirty="0" smtClean="0"/>
              <a:t> Values Default</a:t>
            </a:r>
          </a:p>
          <a:p>
            <a:r>
              <a:rPr lang="da-DK" dirty="0" err="1" smtClean="0"/>
              <a:t>These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used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</a:t>
            </a:r>
            <a:br>
              <a:rPr lang="da-DK" dirty="0" smtClean="0"/>
            </a:br>
            <a:r>
              <a:rPr lang="da-DK" dirty="0" smtClean="0"/>
              <a:t>input is not </a:t>
            </a:r>
            <a:r>
              <a:rPr lang="da-DK" dirty="0" err="1" smtClean="0"/>
              <a:t>connected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32</a:t>
            </a:fld>
            <a:endParaRPr lang="da-DK"/>
          </a:p>
        </p:txBody>
      </p:sp>
      <p:pic>
        <p:nvPicPr>
          <p:cNvPr id="64515" name="Picture 3" descr="\\psf\Home\Desktop\Skærmbillede 2012-04-08 kl. 00.59.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43" y="3625215"/>
            <a:ext cx="39116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680483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63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27503" y="1223905"/>
            <a:ext cx="4762072" cy="830997"/>
          </a:xfrm>
        </p:spPr>
        <p:txBody>
          <a:bodyPr/>
          <a:lstStyle/>
          <a:p>
            <a:r>
              <a:rPr lang="da-DK" dirty="0" err="1" smtClean="0"/>
              <a:t>SubVIs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33</a:t>
            </a:fld>
            <a:endParaRPr lang="da-DK"/>
          </a:p>
        </p:txBody>
      </p:sp>
      <p:sp>
        <p:nvSpPr>
          <p:cNvPr id="6" name="Rektangel 5">
            <a:hlinkClick r:id="rId3" action="ppaction://hlinkfile"/>
          </p:cNvPr>
          <p:cNvSpPr/>
          <p:nvPr/>
        </p:nvSpPr>
        <p:spPr>
          <a:xfrm>
            <a:off x="6609806" y="148046"/>
            <a:ext cx="2342605" cy="4180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TempConversion.vi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7017489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40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3.4 </a:t>
            </a:r>
            <a:r>
              <a:rPr lang="da-DK" dirty="0" smtClean="0"/>
              <a:t>– </a:t>
            </a:r>
            <a:r>
              <a:rPr lang="da-DK" dirty="0" err="1" smtClean="0"/>
              <a:t>SubVIs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34</a:t>
            </a:fld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3.4.1 </a:t>
            </a:r>
            <a:r>
              <a:rPr lang="da-DK" dirty="0" smtClean="0"/>
              <a:t>– </a:t>
            </a:r>
            <a:r>
              <a:rPr lang="da-DK" dirty="0" err="1" smtClean="0"/>
              <a:t>Choose</a:t>
            </a:r>
            <a:r>
              <a:rPr lang="da-DK" dirty="0" smtClean="0"/>
              <a:t> Column</a:t>
            </a:r>
            <a:endParaRPr lang="da-DK" dirty="0"/>
          </a:p>
          <a:p>
            <a:r>
              <a:rPr lang="da-DK" dirty="0"/>
              <a:t>3.4.2 - </a:t>
            </a:r>
            <a:r>
              <a:rPr lang="da-DK" dirty="0" smtClean="0"/>
              <a:t>DiceThrows3_SubVIs</a:t>
            </a:r>
            <a:endParaRPr lang="da-DK" dirty="0"/>
          </a:p>
          <a:p>
            <a:r>
              <a:rPr lang="da-DK" dirty="0"/>
              <a:t>*3.4.3 - </a:t>
            </a:r>
            <a:r>
              <a:rPr lang="da-DK" dirty="0" err="1"/>
              <a:t>Random</a:t>
            </a:r>
            <a:r>
              <a:rPr lang="da-DK" dirty="0"/>
              <a:t> </a:t>
            </a:r>
            <a:r>
              <a:rPr lang="da-DK" dirty="0" err="1" smtClean="0"/>
              <a:t>LED_SubVI</a:t>
            </a:r>
            <a:endParaRPr lang="da-DK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7230139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53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Cluster Data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7442791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67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LabView</a:t>
            </a:r>
            <a:r>
              <a:rPr lang="da-DK" dirty="0" smtClean="0"/>
              <a:t> Clusters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Analogue</a:t>
            </a:r>
            <a:r>
              <a:rPr lang="da-DK" dirty="0" smtClean="0"/>
              <a:t> to </a:t>
            </a:r>
            <a:r>
              <a:rPr lang="da-DK" dirty="0" err="1" smtClean="0"/>
              <a:t>Structs</a:t>
            </a:r>
            <a:r>
              <a:rPr lang="da-DK" dirty="0" smtClean="0"/>
              <a:t> </a:t>
            </a:r>
            <a:r>
              <a:rPr lang="da-DK" dirty="0" smtClean="0"/>
              <a:t>in </a:t>
            </a:r>
            <a:r>
              <a:rPr lang="da-DK" dirty="0" smtClean="0"/>
              <a:t>C++ / </a:t>
            </a:r>
            <a:r>
              <a:rPr lang="da-DK" dirty="0" err="1" smtClean="0"/>
              <a:t>Matlab</a:t>
            </a:r>
            <a:endParaRPr lang="da-DK" dirty="0" smtClean="0"/>
          </a:p>
          <a:p>
            <a:r>
              <a:rPr lang="da-DK" dirty="0" err="1" smtClean="0"/>
              <a:t>Combines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or more data types in a single </a:t>
            </a:r>
            <a:r>
              <a:rPr lang="da-DK" dirty="0" err="1" smtClean="0"/>
              <a:t>structure</a:t>
            </a:r>
            <a:endParaRPr lang="da-DK" dirty="0" smtClean="0"/>
          </a:p>
          <a:p>
            <a:pPr lvl="1"/>
            <a:r>
              <a:rPr lang="da-DK" dirty="0" smtClean="0"/>
              <a:t>Eg </a:t>
            </a:r>
            <a:r>
              <a:rPr lang="da-DK" dirty="0" err="1" smtClean="0"/>
              <a:t>boolean</a:t>
            </a:r>
            <a:r>
              <a:rPr lang="da-DK" dirty="0" smtClean="0"/>
              <a:t>, </a:t>
            </a:r>
            <a:r>
              <a:rPr lang="da-DK" dirty="0" err="1" smtClean="0"/>
              <a:t>strings</a:t>
            </a:r>
            <a:r>
              <a:rPr lang="da-DK" dirty="0" smtClean="0"/>
              <a:t> and </a:t>
            </a:r>
            <a:r>
              <a:rPr lang="da-DK" dirty="0" err="1" smtClean="0"/>
              <a:t>integers</a:t>
            </a:r>
            <a:endParaRPr lang="da-DK" dirty="0" smtClean="0"/>
          </a:p>
          <a:p>
            <a:r>
              <a:rPr lang="da-DK" dirty="0" smtClean="0"/>
              <a:t>Reduceres the </a:t>
            </a:r>
            <a:r>
              <a:rPr lang="da-DK" dirty="0" err="1" smtClean="0"/>
              <a:t>complexity</a:t>
            </a:r>
            <a:r>
              <a:rPr lang="da-DK" dirty="0" smtClean="0"/>
              <a:t> of </a:t>
            </a:r>
            <a:r>
              <a:rPr lang="da-DK" dirty="0" err="1" smtClean="0"/>
              <a:t>block</a:t>
            </a:r>
            <a:r>
              <a:rPr lang="da-DK" dirty="0" smtClean="0"/>
              <a:t> diagrams</a:t>
            </a:r>
            <a:endParaRPr lang="da-DK" dirty="0" smtClean="0"/>
          </a:p>
          <a:p>
            <a:r>
              <a:rPr lang="da-DK" dirty="0" err="1" smtClean="0"/>
              <a:t>Unbundle</a:t>
            </a:r>
            <a:r>
              <a:rPr lang="da-DK" dirty="0" smtClean="0"/>
              <a:t> </a:t>
            </a:r>
            <a:r>
              <a:rPr lang="da-DK" dirty="0" smtClean="0"/>
              <a:t>gives </a:t>
            </a:r>
            <a:r>
              <a:rPr lang="da-DK" dirty="0" err="1" smtClean="0"/>
              <a:t>access</a:t>
            </a:r>
            <a:r>
              <a:rPr lang="da-DK" dirty="0" smtClean="0"/>
              <a:t> to the </a:t>
            </a:r>
            <a:r>
              <a:rPr lang="da-DK" dirty="0" err="1" smtClean="0"/>
              <a:t>individual</a:t>
            </a:r>
            <a:r>
              <a:rPr lang="da-DK" dirty="0" smtClean="0"/>
              <a:t> elements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36</a:t>
            </a:fld>
            <a:endParaRPr lang="da-DK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7655442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15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Creating</a:t>
            </a:r>
            <a:r>
              <a:rPr lang="da-DK" dirty="0" smtClean="0"/>
              <a:t> </a:t>
            </a:r>
            <a:r>
              <a:rPr lang="da-DK" dirty="0"/>
              <a:t>C</a:t>
            </a:r>
            <a:r>
              <a:rPr lang="da-DK" dirty="0" smtClean="0"/>
              <a:t>lusters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11353"/>
            <a:ext cx="8229600" cy="1675314"/>
          </a:xfrm>
        </p:spPr>
        <p:txBody>
          <a:bodyPr/>
          <a:lstStyle/>
          <a:p>
            <a:r>
              <a:rPr lang="da-DK" dirty="0" err="1" smtClean="0"/>
              <a:t>Create</a:t>
            </a:r>
            <a:r>
              <a:rPr lang="da-DK" dirty="0" smtClean="0"/>
              <a:t> a </a:t>
            </a:r>
            <a:r>
              <a:rPr lang="da-DK" dirty="0" err="1" smtClean="0"/>
              <a:t>cluster</a:t>
            </a:r>
            <a:r>
              <a:rPr lang="da-DK" dirty="0" smtClean="0"/>
              <a:t> </a:t>
            </a:r>
            <a:r>
              <a:rPr lang="da-DK" dirty="0" err="1" smtClean="0"/>
              <a:t>shell</a:t>
            </a:r>
            <a:endParaRPr lang="da-DK" dirty="0" smtClean="0"/>
          </a:p>
          <a:p>
            <a:pPr lvl="1"/>
            <a:r>
              <a:rPr lang="da-DK" dirty="0" smtClean="0"/>
              <a:t>Using same approach as case </a:t>
            </a:r>
            <a:r>
              <a:rPr lang="da-DK" dirty="0" err="1" smtClean="0"/>
              <a:t>structures</a:t>
            </a:r>
            <a:r>
              <a:rPr lang="da-DK" dirty="0" smtClean="0"/>
              <a:t> and </a:t>
            </a:r>
            <a:r>
              <a:rPr lang="da-DK" dirty="0" smtClean="0"/>
              <a:t>loops</a:t>
            </a:r>
          </a:p>
          <a:p>
            <a:pPr lvl="1"/>
            <a:r>
              <a:rPr lang="da-DK" dirty="0" smtClean="0"/>
              <a:t>Controls -&gt; </a:t>
            </a:r>
            <a:r>
              <a:rPr lang="da-DK" dirty="0" err="1" smtClean="0"/>
              <a:t>Modern</a:t>
            </a:r>
            <a:r>
              <a:rPr lang="da-DK" dirty="0" smtClean="0"/>
              <a:t> -&gt; Array, Matrix &amp; Cluster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37</a:t>
            </a:fld>
            <a:endParaRPr lang="da-DK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95937" y="5242102"/>
            <a:ext cx="381000" cy="0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722562" y="5242102"/>
            <a:ext cx="892175" cy="0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4737" y="4230865"/>
            <a:ext cx="2062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pg5_3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937" y="3660952"/>
            <a:ext cx="2670175" cy="2819400"/>
          </a:xfrm>
          <a:prstGeom prst="rect">
            <a:avLst/>
          </a:prstGeom>
          <a:noFill/>
        </p:spPr>
      </p:pic>
      <p:pic>
        <p:nvPicPr>
          <p:cNvPr id="9" name="Picture 11" descr="cluster palette LV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66737" y="3451402"/>
            <a:ext cx="2267301" cy="3009900"/>
          </a:xfrm>
          <a:prstGeom prst="rect">
            <a:avLst/>
          </a:prstGeom>
          <a:noFill/>
        </p:spPr>
      </p:pic>
      <p:sp>
        <p:nvSpPr>
          <p:cNvPr id="11" name="PB"/>
          <p:cNvSpPr/>
          <p:nvPr/>
        </p:nvSpPr>
        <p:spPr>
          <a:xfrm>
            <a:off x="0" y="6705600"/>
            <a:ext cx="7868093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05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Cluster </a:t>
            </a:r>
            <a:r>
              <a:rPr lang="da-DK" dirty="0" err="1" smtClean="0"/>
              <a:t>Ordering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 err="1" smtClean="0"/>
              <a:t>Changing</a:t>
            </a:r>
            <a:r>
              <a:rPr lang="da-DK" dirty="0" smtClean="0"/>
              <a:t> the </a:t>
            </a:r>
            <a:r>
              <a:rPr lang="da-DK" dirty="0" err="1" smtClean="0"/>
              <a:t>order</a:t>
            </a:r>
            <a:r>
              <a:rPr lang="da-DK" dirty="0" smtClean="0"/>
              <a:t> of </a:t>
            </a:r>
            <a:r>
              <a:rPr lang="da-DK" dirty="0" err="1" smtClean="0"/>
              <a:t>cluster</a:t>
            </a:r>
            <a:r>
              <a:rPr lang="da-DK" dirty="0" smtClean="0"/>
              <a:t> components:</a:t>
            </a:r>
          </a:p>
          <a:p>
            <a:pPr lvl="1"/>
            <a:r>
              <a:rPr lang="da-DK" dirty="0" smtClean="0"/>
              <a:t>Right-</a:t>
            </a:r>
            <a:r>
              <a:rPr lang="da-DK" dirty="0" err="1" smtClean="0"/>
              <a:t>click</a:t>
            </a:r>
            <a:r>
              <a:rPr lang="da-DK" dirty="0" smtClean="0"/>
              <a:t> the border of the </a:t>
            </a:r>
            <a:r>
              <a:rPr lang="da-DK" dirty="0" err="1" smtClean="0"/>
              <a:t>cluster</a:t>
            </a:r>
            <a:r>
              <a:rPr lang="da-DK" dirty="0" smtClean="0"/>
              <a:t> on the Front Panel</a:t>
            </a:r>
          </a:p>
          <a:p>
            <a:pPr lvl="1"/>
            <a:r>
              <a:rPr lang="da-DK" dirty="0" err="1" smtClean="0"/>
              <a:t>Choose</a:t>
            </a:r>
            <a:r>
              <a:rPr lang="da-DK" dirty="0" smtClean="0"/>
              <a:t> </a:t>
            </a:r>
            <a:r>
              <a:rPr lang="da-DK" dirty="0" smtClean="0"/>
              <a:t>”</a:t>
            </a:r>
            <a:r>
              <a:rPr lang="da-DK" dirty="0" err="1" smtClean="0"/>
              <a:t>Reorder</a:t>
            </a:r>
            <a:r>
              <a:rPr lang="da-DK" dirty="0" smtClean="0"/>
              <a:t> Controls In Cluster…”</a:t>
            </a:r>
          </a:p>
          <a:p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boxes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appear</a:t>
            </a:r>
            <a:r>
              <a:rPr lang="da-DK" dirty="0" smtClean="0"/>
              <a:t> on all the </a:t>
            </a:r>
            <a:r>
              <a:rPr lang="da-DK" dirty="0" err="1" smtClean="0"/>
              <a:t>cluster</a:t>
            </a:r>
            <a:r>
              <a:rPr lang="da-DK" dirty="0" smtClean="0"/>
              <a:t> components</a:t>
            </a:r>
            <a:endParaRPr lang="da-DK" dirty="0" smtClean="0"/>
          </a:p>
          <a:p>
            <a:pPr lvl="1"/>
            <a:r>
              <a:rPr lang="da-DK" dirty="0" smtClean="0"/>
              <a:t>White = </a:t>
            </a:r>
            <a:r>
              <a:rPr lang="da-DK" dirty="0" err="1" smtClean="0"/>
              <a:t>Current</a:t>
            </a:r>
            <a:r>
              <a:rPr lang="da-DK" dirty="0" smtClean="0"/>
              <a:t> position</a:t>
            </a:r>
            <a:endParaRPr lang="da-DK" dirty="0" smtClean="0"/>
          </a:p>
          <a:p>
            <a:pPr lvl="1"/>
            <a:r>
              <a:rPr lang="da-DK" dirty="0" smtClean="0"/>
              <a:t>Black = New position</a:t>
            </a:r>
            <a:endParaRPr lang="da-DK" dirty="0" smtClean="0"/>
          </a:p>
          <a:p>
            <a:r>
              <a:rPr lang="da-DK" dirty="0" smtClean="0"/>
              <a:t>To </a:t>
            </a:r>
            <a:r>
              <a:rPr lang="da-DK" dirty="0" err="1" smtClean="0"/>
              <a:t>move</a:t>
            </a:r>
            <a:r>
              <a:rPr lang="da-DK" dirty="0" smtClean="0"/>
              <a:t> a component:</a:t>
            </a:r>
          </a:p>
          <a:p>
            <a:pPr lvl="1"/>
            <a:r>
              <a:rPr lang="da-DK" dirty="0" err="1" smtClean="0"/>
              <a:t>Choose</a:t>
            </a:r>
            <a:r>
              <a:rPr lang="da-DK" dirty="0" smtClean="0"/>
              <a:t> the top </a:t>
            </a:r>
            <a:r>
              <a:rPr lang="da-DK" dirty="0" err="1" smtClean="0"/>
              <a:t>space</a:t>
            </a:r>
            <a:endParaRPr lang="da-DK" dirty="0" smtClean="0"/>
          </a:p>
          <a:p>
            <a:pPr lvl="1"/>
            <a:r>
              <a:rPr lang="da-DK" dirty="0" err="1" smtClean="0"/>
              <a:t>Click</a:t>
            </a:r>
            <a:r>
              <a:rPr lang="da-DK" dirty="0" smtClean="0"/>
              <a:t> on the </a:t>
            </a:r>
            <a:r>
              <a:rPr lang="da-DK" dirty="0" err="1" smtClean="0"/>
              <a:t>control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38</a:t>
            </a:fld>
            <a:endParaRPr lang="da-DK" dirty="0"/>
          </a:p>
        </p:txBody>
      </p:sp>
      <p:pic>
        <p:nvPicPr>
          <p:cNvPr id="69634" name="Picture 2" descr="http://attila.sdsu.edu/me295/modules/labview/images/labview_0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08" y="1656115"/>
            <a:ext cx="16668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http://attila.sdsu.edu/me295/modules/labview/images/labview_04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45" y="2500136"/>
            <a:ext cx="3524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6592711" y="2178756"/>
            <a:ext cx="936978" cy="891822"/>
            <a:chOff x="6592711" y="2178756"/>
            <a:chExt cx="936978" cy="891822"/>
          </a:xfrm>
        </p:grpSpPr>
        <p:sp>
          <p:nvSpPr>
            <p:cNvPr id="8" name="Ellipse 7"/>
            <p:cNvSpPr/>
            <p:nvPr/>
          </p:nvSpPr>
          <p:spPr>
            <a:xfrm>
              <a:off x="6863645" y="2502782"/>
              <a:ext cx="666044" cy="56779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Afrundet rektangel 8"/>
            <p:cNvSpPr/>
            <p:nvPr/>
          </p:nvSpPr>
          <p:spPr>
            <a:xfrm>
              <a:off x="6592711" y="2178756"/>
              <a:ext cx="270934" cy="32402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 smtClean="0"/>
                <a:t>1</a:t>
              </a:r>
              <a:endParaRPr lang="da-DK" b="1" dirty="0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5808133" y="3392312"/>
            <a:ext cx="1244600" cy="1044219"/>
            <a:chOff x="6592711" y="2178756"/>
            <a:chExt cx="1244600" cy="1044219"/>
          </a:xfrm>
        </p:grpSpPr>
        <p:sp>
          <p:nvSpPr>
            <p:cNvPr id="14" name="Ellipse 13"/>
            <p:cNvSpPr/>
            <p:nvPr/>
          </p:nvSpPr>
          <p:spPr>
            <a:xfrm>
              <a:off x="6917267" y="2502780"/>
              <a:ext cx="920044" cy="72019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Afrundet rektangel 14"/>
            <p:cNvSpPr/>
            <p:nvPr/>
          </p:nvSpPr>
          <p:spPr>
            <a:xfrm>
              <a:off x="6592711" y="2178756"/>
              <a:ext cx="270934" cy="32402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 smtClean="0"/>
                <a:t>2</a:t>
              </a:r>
              <a:endParaRPr lang="da-DK" b="1" dirty="0"/>
            </a:p>
          </p:txBody>
        </p:sp>
      </p:grpSp>
      <p:sp>
        <p:nvSpPr>
          <p:cNvPr id="4" name="PB"/>
          <p:cNvSpPr/>
          <p:nvPr/>
        </p:nvSpPr>
        <p:spPr>
          <a:xfrm>
            <a:off x="0" y="6705600"/>
            <a:ext cx="8080744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70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29104" y="1212616"/>
            <a:ext cx="4762072" cy="830997"/>
          </a:xfrm>
        </p:spPr>
        <p:txBody>
          <a:bodyPr/>
          <a:lstStyle/>
          <a:p>
            <a:r>
              <a:rPr lang="da-DK" dirty="0" smtClean="0"/>
              <a:t>Cluster </a:t>
            </a:r>
            <a:r>
              <a:rPr lang="da-DK" dirty="0" smtClean="0"/>
              <a:t>Order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39</a:t>
            </a:fld>
            <a:endParaRPr lang="da-DK"/>
          </a:p>
        </p:txBody>
      </p:sp>
      <p:sp>
        <p:nvSpPr>
          <p:cNvPr id="7" name="Rektangel 6">
            <a:hlinkClick r:id="rId3" action="ppaction://hlinkfile"/>
          </p:cNvPr>
          <p:cNvSpPr/>
          <p:nvPr/>
        </p:nvSpPr>
        <p:spPr>
          <a:xfrm>
            <a:off x="6609806" y="148046"/>
            <a:ext cx="2342605" cy="4180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ClusterOrder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8293395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35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Plotting data with an offset and </a:t>
            </a:r>
            <a:r>
              <a:rPr lang="da-DK" dirty="0" err="1" smtClean="0"/>
              <a:t>regular</a:t>
            </a:r>
            <a:r>
              <a:rPr lang="da-DK" dirty="0" smtClean="0"/>
              <a:t> </a:t>
            </a:r>
            <a:r>
              <a:rPr lang="da-DK" dirty="0" err="1" smtClean="0"/>
              <a:t>spacing</a:t>
            </a:r>
            <a:r>
              <a:rPr lang="da-DK" dirty="0" smtClean="0"/>
              <a:t> </a:t>
            </a:r>
            <a:r>
              <a:rPr lang="da-DK" dirty="0" smtClean="0"/>
              <a:t>delta X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4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01767391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Diagram" r:id="rId6" imgW="4572034" imgH="5143584" progId="MSGraph.Chart.8">
                  <p:embed followColorScheme="full"/>
                </p:oleObj>
              </mc:Choice>
              <mc:Fallback>
                <p:oleObj name="Diagram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Waveform</a:t>
            </a:r>
            <a:r>
              <a:rPr lang="da-DK" dirty="0" smtClean="0"/>
              <a:t> Chart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Waveform</a:t>
            </a:r>
            <a:r>
              <a:rPr lang="da-DK" dirty="0" smtClean="0"/>
              <a:t> Graph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XY Graph</a:t>
            </a:r>
            <a:endParaRPr lang="da-DK" dirty="0"/>
          </a:p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Indicator</a:t>
            </a:r>
            <a:r>
              <a:rPr lang="da-DK" dirty="0" smtClean="0"/>
              <a:t> Graph</a:t>
            </a:r>
            <a:endParaRPr lang="da-DK" dirty="0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850605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7632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Bundle / </a:t>
            </a:r>
            <a:r>
              <a:rPr lang="da-DK" dirty="0" err="1" smtClean="0"/>
              <a:t>Unbundle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40</a:t>
            </a:fld>
            <a:endParaRPr lang="da-DK" dirty="0"/>
          </a:p>
        </p:txBody>
      </p:sp>
      <p:pic>
        <p:nvPicPr>
          <p:cNvPr id="70660" name="Picture 4" descr="\\psf\Home\Desktop\Skærmbillede 2012-04-09 kl. 19.00.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2247547"/>
            <a:ext cx="43942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Lige pilforbindelse 7"/>
          <p:cNvCxnSpPr/>
          <p:nvPr/>
        </p:nvCxnSpPr>
        <p:spPr>
          <a:xfrm flipH="1" flipV="1">
            <a:off x="1522943" y="4109156"/>
            <a:ext cx="1004358" cy="1625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Afrundet rektangel 5"/>
          <p:cNvSpPr/>
          <p:nvPr/>
        </p:nvSpPr>
        <p:spPr>
          <a:xfrm>
            <a:off x="1658410" y="5734756"/>
            <a:ext cx="2201334" cy="6208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labels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data type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1" name="Picture 5" descr="\\psf\Home\Desktop\Skærmbillede 2012-04-09 kl. 18.50.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7" y="2247547"/>
            <a:ext cx="38354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5095877" y="3568347"/>
            <a:ext cx="3835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algn="ctr">
              <a:defRPr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a-DK" dirty="0" smtClean="0"/>
              <a:t>Updates </a:t>
            </a:r>
            <a:r>
              <a:rPr lang="da-DK" dirty="0" err="1" smtClean="0"/>
              <a:t>specific</a:t>
            </a:r>
            <a:r>
              <a:rPr lang="da-DK" dirty="0" smtClean="0"/>
              <a:t> </a:t>
            </a:r>
            <a:r>
              <a:rPr lang="da-DK" dirty="0" err="1" smtClean="0"/>
              <a:t>cluster</a:t>
            </a:r>
            <a:r>
              <a:rPr lang="da-DK" dirty="0" smtClean="0"/>
              <a:t> </a:t>
            </a:r>
            <a:r>
              <a:rPr lang="da-DK" dirty="0" err="1" smtClean="0"/>
              <a:t>object</a:t>
            </a:r>
            <a:r>
              <a:rPr lang="da-DK" dirty="0" smtClean="0"/>
              <a:t> </a:t>
            </a:r>
            <a:r>
              <a:rPr lang="da-DK" dirty="0" err="1" smtClean="0"/>
              <a:t>values</a:t>
            </a:r>
            <a:endParaRPr lang="da-DK" dirty="0"/>
          </a:p>
        </p:txBody>
      </p:sp>
      <p:pic>
        <p:nvPicPr>
          <p:cNvPr id="70662" name="Picture 6" descr="\\psf\Home\Desktop\Skærmbillede 2012-04-09 kl. 19.06.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7" y="4458558"/>
            <a:ext cx="3835400" cy="11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boks 16"/>
          <p:cNvSpPr txBox="1"/>
          <p:nvPr/>
        </p:nvSpPr>
        <p:spPr>
          <a:xfrm>
            <a:off x="5095877" y="5588001"/>
            <a:ext cx="3835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algn="ctr">
              <a:defRPr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a-DK" dirty="0" smtClean="0"/>
              <a:t>Returns the </a:t>
            </a:r>
            <a:r>
              <a:rPr lang="da-DK" dirty="0" err="1" smtClean="0"/>
              <a:t>cluster</a:t>
            </a:r>
            <a:r>
              <a:rPr lang="da-DK" dirty="0" smtClean="0"/>
              <a:t> elements </a:t>
            </a:r>
            <a:r>
              <a:rPr lang="da-DK" dirty="0" err="1" smtClean="0"/>
              <a:t>named</a:t>
            </a:r>
            <a:endParaRPr lang="da-DK" dirty="0"/>
          </a:p>
        </p:txBody>
      </p:sp>
      <p:sp>
        <p:nvSpPr>
          <p:cNvPr id="5" name="PB"/>
          <p:cNvSpPr/>
          <p:nvPr/>
        </p:nvSpPr>
        <p:spPr>
          <a:xfrm>
            <a:off x="0" y="6705600"/>
            <a:ext cx="850604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86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Cluster &lt;-&gt; Array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457200" y="1711353"/>
            <a:ext cx="8229600" cy="1562425"/>
          </a:xfrm>
        </p:spPr>
        <p:txBody>
          <a:bodyPr>
            <a:normAutofit/>
          </a:bodyPr>
          <a:lstStyle/>
          <a:p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change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clusters</a:t>
            </a:r>
            <a:r>
              <a:rPr lang="da-DK" dirty="0" smtClean="0"/>
              <a:t> and arrays </a:t>
            </a:r>
            <a:r>
              <a:rPr lang="da-DK" i="1" dirty="0" smtClean="0"/>
              <a:t>IF</a:t>
            </a:r>
            <a:endParaRPr lang="da-DK" dirty="0" smtClean="0"/>
          </a:p>
          <a:p>
            <a:pPr lvl="1"/>
            <a:r>
              <a:rPr lang="da-DK" dirty="0" smtClean="0"/>
              <a:t>All </a:t>
            </a:r>
            <a:r>
              <a:rPr lang="da-DK" dirty="0" err="1" smtClean="0"/>
              <a:t>cluster</a:t>
            </a:r>
            <a:r>
              <a:rPr lang="da-DK" dirty="0" smtClean="0"/>
              <a:t> </a:t>
            </a:r>
            <a:r>
              <a:rPr lang="da-DK" dirty="0" smtClean="0"/>
              <a:t>components have the same </a:t>
            </a:r>
            <a:r>
              <a:rPr lang="da-DK" dirty="0" smtClean="0"/>
              <a:t>data type</a:t>
            </a:r>
          </a:p>
          <a:p>
            <a:pPr lvl="2"/>
            <a:r>
              <a:rPr lang="da-DK" dirty="0" smtClean="0"/>
              <a:t>All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boolean</a:t>
            </a:r>
            <a:r>
              <a:rPr lang="da-DK" dirty="0" smtClean="0"/>
              <a:t>/</a:t>
            </a:r>
            <a:r>
              <a:rPr lang="da-DK" dirty="0" err="1" smtClean="0"/>
              <a:t>numeric</a:t>
            </a:r>
            <a:r>
              <a:rPr lang="da-DK" dirty="0" smtClean="0"/>
              <a:t>/</a:t>
            </a:r>
            <a:r>
              <a:rPr lang="da-DK" dirty="0" err="1" smtClean="0"/>
              <a:t>string</a:t>
            </a:r>
            <a:r>
              <a:rPr lang="da-DK" dirty="0" smtClean="0"/>
              <a:t> </a:t>
            </a:r>
            <a:r>
              <a:rPr lang="da-DK" dirty="0" smtClean="0"/>
              <a:t>etc.</a:t>
            </a:r>
          </a:p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41</a:t>
            </a:fld>
            <a:endParaRPr lang="da-DK" dirty="0"/>
          </a:p>
        </p:txBody>
      </p:sp>
      <p:pic>
        <p:nvPicPr>
          <p:cNvPr id="72709" name="Picture 5" descr="\\psf\Home\Desktop\Skærmbillede 2012-04-09 kl. 19.14.2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986" y1="7436" x2="55530" y2="7436"/>
                        <a14:foregroundMark x1="48387" y1="20513" x2="20276" y2="1538"/>
                        <a14:foregroundMark x1="6221" y1="14615" x2="11290" y2="3077"/>
                        <a14:foregroundMark x1="32028" y1="16667" x2="59217" y2="4359"/>
                        <a14:foregroundMark x1="58525" y1="12308" x2="55069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5" y="3352798"/>
            <a:ext cx="3371071" cy="30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2889957" y="4346221"/>
            <a:ext cx="361244" cy="372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2710" name="Picture 6" descr="\\psf\Home\Desktop\Skærmbillede 2012-04-09 kl. 19.12.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40" y="3438071"/>
            <a:ext cx="2878314" cy="21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\\psf\Home\Desktop\Skærmbillede 2012-04-09 kl. 19.13.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18" y="5646207"/>
            <a:ext cx="1575959" cy="8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3172181" y="4346221"/>
            <a:ext cx="361244" cy="372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8718698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3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3.5 </a:t>
            </a:r>
            <a:r>
              <a:rPr lang="da-DK" dirty="0" smtClean="0"/>
              <a:t>– Clusters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42</a:t>
            </a:fld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3.5.1 </a:t>
            </a:r>
            <a:r>
              <a:rPr lang="da-DK" dirty="0"/>
              <a:t>- Cluster IO</a:t>
            </a:r>
          </a:p>
          <a:p>
            <a:r>
              <a:rPr lang="da-DK" dirty="0"/>
              <a:t>3.5.2 - Cluster </a:t>
            </a:r>
            <a:r>
              <a:rPr lang="da-DK" dirty="0" err="1"/>
              <a:t>Bundling</a:t>
            </a:r>
            <a:endParaRPr lang="da-DK" dirty="0"/>
          </a:p>
          <a:p>
            <a:r>
              <a:rPr lang="da-DK" dirty="0"/>
              <a:t>*3.5.3 </a:t>
            </a:r>
            <a:r>
              <a:rPr lang="da-DK" dirty="0" smtClean="0"/>
              <a:t>– </a:t>
            </a:r>
            <a:r>
              <a:rPr lang="da-DK" dirty="0" err="1" smtClean="0"/>
              <a:t>Login</a:t>
            </a:r>
            <a:endParaRPr lang="da-DK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8931349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44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43</a:t>
            </a:fld>
            <a:endParaRPr lang="da-DK" dirty="0"/>
          </a:p>
        </p:txBody>
      </p:sp>
      <p:pic>
        <p:nvPicPr>
          <p:cNvPr id="17411" name="Picture 3" descr="\\psf\Home\Downloads\thats-all-folks-7172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B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2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Plotting data with </a:t>
            </a:r>
            <a:br>
              <a:rPr lang="da-DK" dirty="0" smtClean="0"/>
            </a:br>
            <a:r>
              <a:rPr lang="da-DK" dirty="0" err="1" smtClean="0"/>
              <a:t>continual</a:t>
            </a:r>
            <a:r>
              <a:rPr lang="da-DK" dirty="0" smtClean="0"/>
              <a:t> </a:t>
            </a:r>
            <a:r>
              <a:rPr lang="da-DK" dirty="0" err="1" smtClean="0"/>
              <a:t>updating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119938" y="6604000"/>
            <a:ext cx="2024062" cy="254000"/>
          </a:xfrm>
        </p:spPr>
        <p:txBody>
          <a:bodyPr/>
          <a:lstStyle/>
          <a:p>
            <a:fld id="{37EF4BE6-0FC6-0E46-814D-DEFA71B33E77}" type="slidenum">
              <a:rPr lang="da-DK" smtClean="0"/>
              <a:pPr/>
              <a:t>5</a:t>
            </a:fld>
            <a:endParaRPr lang="da-DK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85829207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Diagram" r:id="rId6" imgW="4572034" imgH="5143584" progId="MSGraph.Chart.8">
                  <p:embed followColorScheme="full"/>
                </p:oleObj>
              </mc:Choice>
              <mc:Fallback>
                <p:oleObj name="Diagram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Waveform</a:t>
            </a:r>
            <a:r>
              <a:rPr lang="da-DK" dirty="0" smtClean="0"/>
              <a:t> Chart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Waveform</a:t>
            </a:r>
            <a:r>
              <a:rPr lang="da-DK" dirty="0" smtClean="0"/>
              <a:t> Graph</a:t>
            </a:r>
          </a:p>
          <a:p>
            <a:pPr marL="514350" indent="-514350">
              <a:buFont typeface="Arial"/>
              <a:buAutoNum type="arabicPeriod"/>
            </a:pPr>
            <a:r>
              <a:rPr lang="da-DK" dirty="0" smtClean="0"/>
              <a:t>XY Graph</a:t>
            </a:r>
            <a:endParaRPr lang="da-DK" dirty="0"/>
          </a:p>
          <a:p>
            <a:pPr marL="514350" indent="-514350">
              <a:buFont typeface="Arial"/>
              <a:buAutoNum type="arabicPeriod"/>
            </a:pPr>
            <a:r>
              <a:rPr lang="da-DK" dirty="0" err="1" smtClean="0"/>
              <a:t>Indicator</a:t>
            </a:r>
            <a:r>
              <a:rPr lang="da-DK" dirty="0" smtClean="0"/>
              <a:t> Graph</a:t>
            </a:r>
            <a:endParaRPr lang="da-DK" dirty="0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1063256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1966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Controlling</a:t>
            </a:r>
            <a:r>
              <a:rPr lang="da-DK" dirty="0" smtClean="0"/>
              <a:t> program </a:t>
            </a:r>
            <a:r>
              <a:rPr lang="da-DK" dirty="0" smtClean="0"/>
              <a:t>flow:</a:t>
            </a:r>
            <a:br>
              <a:rPr lang="da-DK" dirty="0" smtClean="0"/>
            </a:br>
            <a:r>
              <a:rPr lang="da-DK" dirty="0" smtClean="0"/>
              <a:t>Case </a:t>
            </a:r>
            <a:r>
              <a:rPr lang="da-DK" dirty="0" err="1" smtClean="0"/>
              <a:t>structures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1275907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27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 </a:t>
            </a:r>
            <a:r>
              <a:rPr lang="da-DK" dirty="0" err="1" smtClean="0"/>
              <a:t>Structures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Have </a:t>
            </a:r>
            <a:r>
              <a:rPr lang="da-DK" dirty="0" err="1" smtClean="0"/>
              <a:t>one</a:t>
            </a:r>
            <a:r>
              <a:rPr lang="da-DK" dirty="0" smtClean="0"/>
              <a:t> or more sub-diagrams (cases)</a:t>
            </a:r>
          </a:p>
          <a:p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run </a:t>
            </a:r>
            <a:r>
              <a:rPr lang="da-DK" dirty="0" err="1" smtClean="0"/>
              <a:t>when</a:t>
            </a:r>
            <a:r>
              <a:rPr lang="da-DK" dirty="0" smtClean="0"/>
              <a:t> the </a:t>
            </a:r>
            <a:r>
              <a:rPr lang="da-DK" dirty="0" err="1" smtClean="0"/>
              <a:t>structured</a:t>
            </a:r>
            <a:r>
              <a:rPr lang="da-DK" dirty="0" smtClean="0"/>
              <a:t> is </a:t>
            </a:r>
            <a:r>
              <a:rPr lang="da-DK" dirty="0" err="1" smtClean="0"/>
              <a:t>called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control</a:t>
            </a:r>
            <a:r>
              <a:rPr lang="da-DK" dirty="0" smtClean="0"/>
              <a:t> </a:t>
            </a:r>
            <a:r>
              <a:rPr lang="da-DK" dirty="0" err="1" smtClean="0"/>
              <a:t>wired</a:t>
            </a:r>
            <a:r>
              <a:rPr lang="da-DK" dirty="0" smtClean="0"/>
              <a:t> to the </a:t>
            </a:r>
            <a:r>
              <a:rPr lang="da-DK" dirty="0" err="1" smtClean="0"/>
              <a:t>selector</a:t>
            </a:r>
            <a:r>
              <a:rPr lang="da-DK" dirty="0" smtClean="0"/>
              <a:t> input </a:t>
            </a:r>
            <a:r>
              <a:rPr lang="da-DK" dirty="0" err="1" smtClean="0"/>
              <a:t>chooses</a:t>
            </a:r>
            <a:r>
              <a:rPr lang="da-DK" dirty="0" smtClean="0"/>
              <a:t> </a:t>
            </a:r>
            <a:r>
              <a:rPr lang="da-DK" dirty="0" err="1" smtClean="0"/>
              <a:t>which</a:t>
            </a:r>
            <a:r>
              <a:rPr lang="da-DK" dirty="0" smtClean="0"/>
              <a:t> case to run</a:t>
            </a:r>
            <a:endParaRPr lang="da-DK" dirty="0" smtClean="0"/>
          </a:p>
          <a:p>
            <a:pPr lvl="1"/>
            <a:r>
              <a:rPr lang="da-DK" dirty="0" smtClean="0"/>
              <a:t>Can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Boolean</a:t>
            </a:r>
            <a:r>
              <a:rPr lang="da-DK" dirty="0" smtClean="0"/>
              <a:t>, </a:t>
            </a:r>
            <a:r>
              <a:rPr lang="da-DK" dirty="0" err="1" smtClean="0"/>
              <a:t>string</a:t>
            </a:r>
            <a:r>
              <a:rPr lang="da-DK" dirty="0" smtClean="0"/>
              <a:t>, </a:t>
            </a:r>
            <a:r>
              <a:rPr lang="da-DK" dirty="0" err="1" smtClean="0"/>
              <a:t>integer</a:t>
            </a:r>
            <a:r>
              <a:rPr lang="da-DK" dirty="0" smtClean="0"/>
              <a:t>, </a:t>
            </a:r>
            <a:r>
              <a:rPr lang="da-DK" dirty="0" err="1" smtClean="0"/>
              <a:t>enum</a:t>
            </a:r>
            <a:r>
              <a:rPr lang="da-DK" dirty="0" smtClean="0"/>
              <a:t> etc.</a:t>
            </a:r>
          </a:p>
          <a:p>
            <a:r>
              <a:rPr lang="da-DK" dirty="0" smtClean="0"/>
              <a:t>Right-</a:t>
            </a:r>
            <a:r>
              <a:rPr lang="da-DK" dirty="0" err="1" smtClean="0"/>
              <a:t>click</a:t>
            </a:r>
            <a:r>
              <a:rPr lang="da-DK" dirty="0" smtClean="0"/>
              <a:t> on the </a:t>
            </a:r>
            <a:r>
              <a:rPr lang="da-DK" dirty="0" err="1" smtClean="0"/>
              <a:t>structure</a:t>
            </a:r>
            <a:r>
              <a:rPr lang="da-DK" dirty="0" smtClean="0"/>
              <a:t> border to </a:t>
            </a:r>
            <a:r>
              <a:rPr lang="da-DK" dirty="0" err="1" smtClean="0"/>
              <a:t>remove</a:t>
            </a:r>
            <a:r>
              <a:rPr lang="da-DK" dirty="0" smtClean="0"/>
              <a:t>/</a:t>
            </a:r>
            <a:r>
              <a:rPr lang="da-DK" dirty="0" err="1" smtClean="0"/>
              <a:t>add</a:t>
            </a:r>
            <a:r>
              <a:rPr lang="da-DK" dirty="0" smtClean="0"/>
              <a:t> cases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7</a:t>
            </a:fld>
            <a:endParaRPr lang="da-DK"/>
          </a:p>
        </p:txBody>
      </p:sp>
      <p:graphicFrame>
        <p:nvGraphicFramePr>
          <p:cNvPr id="9" name="Objek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78116065"/>
              </p:ext>
            </p:extLst>
          </p:nvPr>
        </p:nvGraphicFramePr>
        <p:xfrm>
          <a:off x="4852793" y="4360085"/>
          <a:ext cx="2990850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Bitmap Image" r:id="rId4" imgW="8457143" imgH="1933333" progId="PBrush">
                  <p:embed/>
                </p:oleObj>
              </mc:Choice>
              <mc:Fallback>
                <p:oleObj name="Bitmap Image" r:id="rId4" imgW="8457143" imgH="1933333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092"/>
                      <a:stretch>
                        <a:fillRect/>
                      </a:stretch>
                    </p:blipFill>
                    <p:spPr bwMode="auto">
                      <a:xfrm>
                        <a:off x="4852793" y="4360085"/>
                        <a:ext cx="2990850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09406"/>
              </p:ext>
            </p:extLst>
          </p:nvPr>
        </p:nvGraphicFramePr>
        <p:xfrm>
          <a:off x="4733990" y="2099089"/>
          <a:ext cx="3109913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Bitmap Image" r:id="rId6" imgW="8457143" imgH="1933333" progId="PBrush">
                  <p:embed/>
                </p:oleObj>
              </mc:Choice>
              <mc:Fallback>
                <p:oleObj name="Bitmap Image" r:id="rId6" imgW="8457143" imgH="1933333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276" r="66074"/>
                      <a:stretch>
                        <a:fillRect/>
                      </a:stretch>
                    </p:blipFill>
                    <p:spPr bwMode="auto">
                      <a:xfrm>
                        <a:off x="4733990" y="2099089"/>
                        <a:ext cx="3109913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B"/>
          <p:cNvSpPr/>
          <p:nvPr/>
        </p:nvSpPr>
        <p:spPr>
          <a:xfrm>
            <a:off x="0" y="6705600"/>
            <a:ext cx="1488558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413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 </a:t>
            </a:r>
            <a:r>
              <a:rPr lang="da-DK" dirty="0" err="1" smtClean="0"/>
              <a:t>structures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55298" name="Picture 2" descr="http://attila.sdsu.edu/me295/modules/labview/images/labview_02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36775"/>
            <a:ext cx="60007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B"/>
          <p:cNvSpPr/>
          <p:nvPr/>
        </p:nvSpPr>
        <p:spPr>
          <a:xfrm>
            <a:off x="0" y="6705600"/>
            <a:ext cx="1701209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30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Select </a:t>
            </a:r>
            <a:r>
              <a:rPr lang="da-DK" dirty="0" err="1" smtClean="0"/>
              <a:t>Function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3841799"/>
          </a:xfrm>
        </p:spPr>
        <p:txBody>
          <a:bodyPr/>
          <a:lstStyle/>
          <a:p>
            <a:r>
              <a:rPr lang="da-DK" dirty="0" smtClean="0"/>
              <a:t>Return the T</a:t>
            </a:r>
            <a:r>
              <a:rPr lang="da-DK" dirty="0" smtClean="0"/>
              <a:t>(</a:t>
            </a:r>
            <a:r>
              <a:rPr lang="da-DK" dirty="0" err="1" smtClean="0"/>
              <a:t>rue</a:t>
            </a:r>
            <a:r>
              <a:rPr lang="da-DK" dirty="0" smtClean="0"/>
              <a:t>) </a:t>
            </a:r>
            <a:r>
              <a:rPr lang="da-DK" dirty="0" err="1" smtClean="0"/>
              <a:t>value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boolean</a:t>
            </a:r>
            <a:r>
              <a:rPr lang="da-DK" dirty="0" smtClean="0"/>
              <a:t> input is true</a:t>
            </a:r>
            <a:endParaRPr lang="da-DK" dirty="0" smtClean="0"/>
          </a:p>
          <a:p>
            <a:r>
              <a:rPr lang="da-DK" dirty="0" smtClean="0"/>
              <a:t>Returns the </a:t>
            </a:r>
            <a:r>
              <a:rPr lang="da-DK" dirty="0" smtClean="0"/>
              <a:t>F(</a:t>
            </a:r>
            <a:r>
              <a:rPr lang="da-DK" dirty="0" err="1" smtClean="0"/>
              <a:t>alse</a:t>
            </a:r>
            <a:r>
              <a:rPr lang="da-DK" dirty="0" smtClean="0"/>
              <a:t>) </a:t>
            </a:r>
            <a:r>
              <a:rPr lang="da-DK" dirty="0" err="1" smtClean="0"/>
              <a:t>value</a:t>
            </a:r>
            <a:r>
              <a:rPr lang="da-DK" dirty="0"/>
              <a:t>, </a:t>
            </a:r>
            <a:r>
              <a:rPr lang="da-DK" dirty="0" err="1"/>
              <a:t>if</a:t>
            </a:r>
            <a:r>
              <a:rPr lang="da-DK" dirty="0"/>
              <a:t> the </a:t>
            </a:r>
            <a:r>
              <a:rPr lang="da-DK" dirty="0" err="1"/>
              <a:t>boolean</a:t>
            </a:r>
            <a:r>
              <a:rPr lang="da-DK" dirty="0"/>
              <a:t> input is </a:t>
            </a:r>
            <a:r>
              <a:rPr lang="da-DK" dirty="0" smtClean="0"/>
              <a:t>False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405" y="2988227"/>
            <a:ext cx="2879725" cy="1798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7" name="PB"/>
          <p:cNvSpPr/>
          <p:nvPr/>
        </p:nvSpPr>
        <p:spPr>
          <a:xfrm>
            <a:off x="0" y="6705600"/>
            <a:ext cx="1913861" cy="152400"/>
          </a:xfrm>
          <a:prstGeom prst="rect">
            <a:avLst/>
          </a:prstGeom>
          <a:gradFill flip="none" rotWithShape="1">
            <a:gsLst>
              <a:gs pos="0">
                <a:srgbClr val="DC0000"/>
              </a:gs>
              <a:gs pos="100000">
                <a:srgbClr val="14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635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8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9190861d-a088-4fb7-852f-2eaba4b6437e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B3DBA0663AC4ED0835FEA274E858BB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Waveform Chart|smicln|Waveform Graph|smicln|XY Graph|smicln|Indicator Graph"/>
  <p:tag name="VALUES" val="No Value|smicln|No Value|smicln|No Value|smicln|No Value"/>
  <p:tag name="SLIDEORDER" val="3"/>
  <p:tag name="SLIDEGUID" val="2983B6F8F022462E87689259ECF1D06F"/>
  <p:tag name="QUESTIONALIAS" val="Plotning af data med  løbende opdatering"/>
  <p:tag name="RESPONSESGATHERED" val="True"/>
  <p:tag name="TOTALRESPONSES" val="8"/>
  <p:tag name="RESPONSECOUNT" val="8"/>
  <p:tag name="SLICED" val="False"/>
  <p:tag name="RESPONSES" val="1;-;-;1;1;1;1;1;1;2;"/>
  <p:tag name="CHARTSTRINGSTD" val="7 1 0 0"/>
  <p:tag name="CHARTSTRINGREV" val="0 0 1 7"/>
  <p:tag name="CHARTSTRINGSTDPER" val="0,875 0,125 0 0"/>
  <p:tag name="CHARTSTRINGREVPER" val="0 0 0,125 0,875"/>
  <p:tag name="ANONYMOUSTEMP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4"/>
  <p:tag name="FONTSIZE" val="32"/>
  <p:tag name="BULLETTYPE" val="ppBulletArabicPeriod"/>
  <p:tag name="ANSWERTEXT" val="Waveform Chart&#10;Waveform Graph&#10;XY Graph&#10;Indicator Grap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96CDABD2A5C4A28B731041C9AEA0366"/>
  <p:tag name="SLIDEID" val="C96CDABD2A5C4A28B731041C9AEA036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Hvilken blok kører først?"/>
  <p:tag name="ANSWERSALIAS" val="Blok 1 |smicln|Blok 2|smicln|De kører samtidig"/>
  <p:tag name="VALUES" val="No Value|smicln|No Value|smicln|No Value"/>
  <p:tag name="RESPONSESGATHERED" val="True"/>
  <p:tag name="TOTALRESPONSES" val="9"/>
  <p:tag name="RESPONSECOUNT" val="9"/>
  <p:tag name="SLICED" val="False"/>
  <p:tag name="RESPONSES" val="3;-;-;-;3;3;-;-;3;1;-;-;-;3;3;-;1;3;-;"/>
  <p:tag name="CHARTSTRINGSTD" val="2 0 7"/>
  <p:tag name="CHARTSTRINGREV" val="7 0 2"/>
  <p:tag name="CHARTSTRINGSTDPER" val="0,222222222222222 0 0,777777777777778"/>
  <p:tag name="CHARTSTRINGREVPER" val="0,777777777777778 0 0,222222222222222"/>
  <p:tag name="ANONYMOUSTEMP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2"/>
  <p:tag name="FONTSIZE" val="28"/>
  <p:tag name="BULLETTYPE" val="ppBulletArabicPeriod"/>
  <p:tag name="ANSWERTEXT" val="Blok 1 &#10;Blok 2&#10;De kører samtidi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B3DBA0663AC4ED0835FEA274E858BB1"/>
  <p:tag name="SLIDEID" val="EB3DBA0663AC4ED0835FEA274E858BB1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lotning af koord med uregelmæssig afstand"/>
  <p:tag name="ANSWERSALIAS" val="Waveform Chart|smicln|Waveform Graph|smicln|XY Graph|smicln|Indicator Graph"/>
  <p:tag name="VALUES" val="No Value|smicln|No Value|smicln|No Value|smicln|No Value"/>
  <p:tag name="RESPONSESGATHERED" val="True"/>
  <p:tag name="TOTALRESPONSES" val="6"/>
  <p:tag name="RESPONSECOUNT" val="6"/>
  <p:tag name="SLICED" val="False"/>
  <p:tag name="RESPONSES" val="3;-;3;-;3;1;4;-;4;"/>
  <p:tag name="CHARTSTRINGSTD" val="1 0 3 2"/>
  <p:tag name="CHARTSTRINGREV" val="2 3 0 1"/>
  <p:tag name="CHARTSTRINGSTDPER" val="0,166666666666667 0 0,5 0,333333333333333"/>
  <p:tag name="CHARTSTRINGREVPER" val="0,333333333333333 0,5 0 0,166666666666667"/>
  <p:tag name="ANONYMOUSTEMP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4"/>
  <p:tag name="FONTSIZE" val="32"/>
  <p:tag name="BULLETTYPE" val="ppBulletArabicPeriod"/>
  <p:tag name="ANSWERTEXT" val="Waveform Chart&#10;Waveform Graph&#10;XY Graph&#10;Indicator Grap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B3DBA0663AC4ED0835FEA274E858BB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Waveform Chart|smicln|Waveform Graph|smicln|XY Graph|smicln|Indicator Graph"/>
  <p:tag name="VALUES" val="No Value|smicln|No Value|smicln|No Value|smicln|No Value"/>
  <p:tag name="SLIDEORDER" val="2"/>
  <p:tag name="SLIDEGUID" val="52F345DAC66B460DAA94D0B4099E792E"/>
  <p:tag name="QUESTIONALIAS" val="Plotning af data med fastlagt startværdi og delta X"/>
  <p:tag name="RESPONSESGATHERED" val="True"/>
  <p:tag name="TOTALRESPONSES" val="8"/>
  <p:tag name="RESPONSECOUNT" val="8"/>
  <p:tag name="SLICED" val="False"/>
  <p:tag name="RESPONSES" val="2;-;1;2;4;1;4;2;2;"/>
  <p:tag name="CHARTSTRINGSTD" val="2 4 0 2"/>
  <p:tag name="CHARTSTRINGREV" val="2 0 4 2"/>
  <p:tag name="CHARTSTRINGSTDPER" val="0,25 0,5 0 0,25"/>
  <p:tag name="CHARTSTRINGREVPER" val="0,25 0 0,5 0,25"/>
  <p:tag name="ANONYMOUSTEMP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4"/>
  <p:tag name="FONTSIZE" val="32"/>
  <p:tag name="BULLETTYPE" val="ppBulletArabicPeriod"/>
  <p:tag name="ANSWERTEXT" val="Waveform Chart&#10;Waveform Graph&#10;XY Graph&#10;Indicator Graph"/>
</p:tagLst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21024</TotalTime>
  <Words>1070</Words>
  <Application>Microsoft Macintosh PowerPoint</Application>
  <PresentationFormat>On-screen Show (4:3)</PresentationFormat>
  <Paragraphs>232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Kontortema</vt:lpstr>
      <vt:lpstr>Diagram</vt:lpstr>
      <vt:lpstr>Bitmap Image</vt:lpstr>
      <vt:lpstr>Virtuel Instrumentering: LabView Introduction 3</vt:lpstr>
      <vt:lpstr>Repetition</vt:lpstr>
      <vt:lpstr>Plotting data with  irregular spacing</vt:lpstr>
      <vt:lpstr>Plotting data with an offset and regular spacing delta X</vt:lpstr>
      <vt:lpstr>Plotting data with  continual updating</vt:lpstr>
      <vt:lpstr>Controlling program flow: Case structures</vt:lpstr>
      <vt:lpstr>Case Structures</vt:lpstr>
      <vt:lpstr>Case structures</vt:lpstr>
      <vt:lpstr>Select Function</vt:lpstr>
      <vt:lpstr>3.1 – Cases</vt:lpstr>
      <vt:lpstr>Controlling program flow: Select structures </vt:lpstr>
      <vt:lpstr>Which block runs first?</vt:lpstr>
      <vt:lpstr>Dataflow Programmering</vt:lpstr>
      <vt:lpstr>Sequence Structures</vt:lpstr>
      <vt:lpstr>Sequence structures</vt:lpstr>
      <vt:lpstr>Local variables</vt:lpstr>
      <vt:lpstr>3.2 – Sequencestructures</vt:lpstr>
      <vt:lpstr>Formula nodes</vt:lpstr>
      <vt:lpstr>Creating a formula node</vt:lpstr>
      <vt:lpstr>Another way to create a formula</vt:lpstr>
      <vt:lpstr>3.3 – Formula Nodes</vt:lpstr>
      <vt:lpstr>Sub VIs</vt:lpstr>
      <vt:lpstr>Sub VIs</vt:lpstr>
      <vt:lpstr>LabView SubVIs ~ Functions</vt:lpstr>
      <vt:lpstr>Creating SubVIs</vt:lpstr>
      <vt:lpstr>Creating SubVIs</vt:lpstr>
      <vt:lpstr>Changing the Icon</vt:lpstr>
      <vt:lpstr>Changing the Connections</vt:lpstr>
      <vt:lpstr>Changeing the Connections</vt:lpstr>
      <vt:lpstr>Connect SubVIs in the  Block Diagram</vt:lpstr>
      <vt:lpstr>Connection Properties</vt:lpstr>
      <vt:lpstr>Default values</vt:lpstr>
      <vt:lpstr>SubVIs</vt:lpstr>
      <vt:lpstr>3.4 – SubVIs</vt:lpstr>
      <vt:lpstr>Cluster Data</vt:lpstr>
      <vt:lpstr>LabView Clusters</vt:lpstr>
      <vt:lpstr>Creating Clusters</vt:lpstr>
      <vt:lpstr>Cluster Ordering</vt:lpstr>
      <vt:lpstr>Cluster Order</vt:lpstr>
      <vt:lpstr>Bundle / Unbundle</vt:lpstr>
      <vt:lpstr>Cluster &lt;-&gt; Array</vt:lpstr>
      <vt:lpstr>3.5 – Clusters</vt:lpstr>
      <vt:lpstr>PowerPoint Presentation</vt:lpstr>
    </vt:vector>
  </TitlesOfParts>
  <Company>MR Centret, Skejby Sygehus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MRI</dc:title>
  <dc:creator>Samuel Thrysøe</dc:creator>
  <cp:lastModifiedBy>Samuel Thrysøe</cp:lastModifiedBy>
  <cp:revision>220</cp:revision>
  <dcterms:created xsi:type="dcterms:W3CDTF">2010-11-04T20:16:12Z</dcterms:created>
  <dcterms:modified xsi:type="dcterms:W3CDTF">2013-04-18T20:50:37Z</dcterms:modified>
</cp:coreProperties>
</file>