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embeddings/oleObject1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embeddings/oleObject2.bin" ContentType="application/vnd.openxmlformats-officedocument.oleObject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embeddings/oleObject3.bin" ContentType="application/vnd.openxmlformats-officedocument.oleObject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embeddings/oleObject4.bin" ContentType="application/vnd.openxmlformats-officedocument.oleObject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embeddings/oleObject5.bin" ContentType="application/vnd.openxmlformats-officedocument.oleObject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embeddings/oleObject6.bin" ContentType="application/vnd.openxmlformats-officedocument.oleObject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embeddings/oleObject7.bin" ContentType="application/vnd.openxmlformats-officedocument.oleObject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embeddings/oleObject8.bin" ContentType="application/vnd.openxmlformats-officedocument.oleObject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embeddings/oleObject9.bin" ContentType="application/vnd.openxmlformats-officedocument.oleObject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5" r:id="rId9"/>
    <p:sldId id="269" r:id="rId10"/>
    <p:sldId id="270" r:id="rId11"/>
    <p:sldId id="271" r:id="rId12"/>
    <p:sldId id="281" r:id="rId13"/>
    <p:sldId id="341" r:id="rId14"/>
    <p:sldId id="284" r:id="rId15"/>
    <p:sldId id="282" r:id="rId16"/>
    <p:sldId id="285" r:id="rId17"/>
    <p:sldId id="286" r:id="rId18"/>
    <p:sldId id="287" r:id="rId19"/>
    <p:sldId id="288" r:id="rId20"/>
    <p:sldId id="289" r:id="rId21"/>
    <p:sldId id="290" r:id="rId22"/>
    <p:sldId id="320" r:id="rId23"/>
    <p:sldId id="321" r:id="rId24"/>
    <p:sldId id="322" r:id="rId25"/>
    <p:sldId id="323" r:id="rId26"/>
    <p:sldId id="324" r:id="rId27"/>
    <p:sldId id="340" r:id="rId28"/>
  </p:sldIdLst>
  <p:sldSz cx="9144000" cy="6858000" type="screen4x3"/>
  <p:notesSz cx="6858000" cy="9144000"/>
  <p:custDataLst>
    <p:tags r:id="rId32"/>
  </p:custDataLst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5A5AFF"/>
    <a:srgbClr val="00001E"/>
    <a:srgbClr val="00003F"/>
    <a:srgbClr val="7373FF"/>
    <a:srgbClr val="820000"/>
    <a:srgbClr val="D2D200"/>
    <a:srgbClr val="646400"/>
    <a:srgbClr val="FF9999"/>
    <a:srgbClr val="FF4B4B"/>
    <a:srgbClr val="C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ema til typografi 2 - Marker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8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-120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AEEE-08C4-2C4B-91F1-C5CF6AF4E99C}" type="datetimeFigureOut">
              <a:rPr lang="da-DK"/>
              <a:pPr/>
              <a:t>15/04/13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E41E-3789-844E-ABE5-3CD786A8F7AD}" type="slidenum">
              <a:rPr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619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C3AF-0774-8942-A179-F5CBD3F12300}" type="datetimeFigureOut">
              <a:rPr lang="da-DK"/>
              <a:pPr/>
              <a:t>15/04/13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72871-7329-2D42-98EC-4584B36D9674}" type="slidenum">
              <a:rPr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5109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5" y="4366533"/>
            <a:ext cx="9143995" cy="16956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a-DK" sz="4400" b="0" cap="none" spc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5994400"/>
            <a:ext cx="9143996" cy="863600"/>
          </a:xfrm>
          <a:gradFill>
            <a:gsLst>
              <a:gs pos="0">
                <a:srgbClr val="000A14"/>
              </a:gs>
              <a:gs pos="100000">
                <a:srgbClr val="001E4B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rtlCol="0" anchor="t" anchorCtr="0" compatLnSpc="1">
            <a:normAutofit/>
          </a:bodyPr>
          <a:lstStyle>
            <a:lvl1pPr>
              <a:defRPr lang="da-DK" sz="2000" b="0" cap="none" spc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 dirty="0"/>
              <a:t>Klik for at redigere undertiteltypografien i masteren</a:t>
            </a:r>
          </a:p>
        </p:txBody>
      </p:sp>
      <p:pic>
        <p:nvPicPr>
          <p:cNvPr id="9" name="Picture 10" descr="Unilogo.png"/>
          <p:cNvPicPr>
            <a:picLocks noChangeAspect="1"/>
          </p:cNvPicPr>
          <p:nvPr userDrawn="1"/>
        </p:nvPicPr>
        <p:blipFill>
          <a:blip r:embed="rId2"/>
          <a:srcRect l="32314" t="31682" r="-2286" b="-287"/>
          <a:stretch>
            <a:fillRect/>
          </a:stretch>
        </p:blipFill>
        <p:spPr bwMode="auto">
          <a:xfrm>
            <a:off x="0" y="0"/>
            <a:ext cx="2438400" cy="23982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47" y="-20471"/>
            <a:ext cx="6129867" cy="4375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15" y="4535356"/>
            <a:ext cx="2913025" cy="13579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304664"/>
            <a:ext cx="9143996" cy="1696509"/>
          </a:xfr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lang="da-DK" sz="44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a-DK" dirty="0"/>
              <a:t>Klik for at </a:t>
            </a:r>
            <a:r>
              <a:rPr lang="da-DK" dirty="0" smtClean="0"/>
              <a:t>redigere </a:t>
            </a:r>
            <a:r>
              <a:rPr lang="da-DK" dirty="0"/>
              <a:t>i </a:t>
            </a:r>
            <a:r>
              <a:rPr lang="da-DK" dirty="0" smtClean="0"/>
              <a:t>masteren</a:t>
            </a:r>
            <a:endParaRPr lang="da-DK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4" y="1512888"/>
            <a:ext cx="5823424" cy="5048779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605AD43-C4D4-BE44-B32B-FFA01B52AAC5}" type="datetime1">
              <a:rPr lang="da-DK"/>
              <a:pPr/>
              <a:t>15/04/13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473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A8DC57D-39A7-AA4F-80B5-43D175E4E74B}" type="datetime1">
              <a:rPr lang="da-DK"/>
              <a:pPr/>
              <a:t>15/04/13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A670FB7C-49CB-4E42-8282-B54A3CFBF9F0}" type="datetime1">
              <a:rPr lang="da-DK"/>
              <a:pPr/>
              <a:t>15/04/13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8E06298-CD45-6A43-9379-929AAD06D331}" type="datetime1">
              <a:rPr lang="da-DK"/>
              <a:pPr/>
              <a:t>15/04/13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9F8CD46-0E08-0A43-80BA-8B8B5B41F9ED}" type="datetime1">
              <a:rPr lang="da-DK"/>
              <a:pPr/>
              <a:t>15/04/13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733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og tospalt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71132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648200" y="171132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4835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ning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led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1" y="1512888"/>
            <a:ext cx="3121537" cy="4676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0400000" rev="78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ktangel 3"/>
          <p:cNvSpPr/>
          <p:nvPr userDrawn="1"/>
        </p:nvSpPr>
        <p:spPr>
          <a:xfrm>
            <a:off x="0" y="1512888"/>
            <a:ext cx="9144000" cy="519652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12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173038"/>
            <a:ext cx="6858000" cy="1143000"/>
          </a:xfrm>
        </p:spPr>
        <p:txBody>
          <a:bodyPr vert="horz" lIns="91440" tIns="45720" rIns="91440" bIns="45720" rtlCol="0" anchor="ctr">
            <a:normAutofit fontScale="92500"/>
          </a:bodyPr>
          <a:lstStyle>
            <a:lvl1pPr>
              <a:defRPr lang="da-DK"/>
            </a:lvl1pPr>
          </a:lstStyle>
          <a:p>
            <a:pPr marL="0"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988598"/>
            <a:ext cx="8229600" cy="4137564"/>
          </a:xfr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da-DK" smtClean="0">
                <a:solidFill>
                  <a:schemeClr val="tx1"/>
                </a:solidFill>
              </a:defRPr>
            </a:lvl1pPr>
            <a:lvl2pPr>
              <a:defRPr lang="da-DK" smtClean="0">
                <a:solidFill>
                  <a:schemeClr val="tx1"/>
                </a:solidFill>
              </a:defRPr>
            </a:lvl2pPr>
            <a:lvl3pPr>
              <a:defRPr lang="da-DK" smtClean="0">
                <a:solidFill>
                  <a:schemeClr val="tx1"/>
                </a:solidFill>
              </a:defRPr>
            </a:lvl3pPr>
            <a:lvl4pPr>
              <a:defRPr lang="da-DK" smtClean="0">
                <a:solidFill>
                  <a:schemeClr val="tx1"/>
                </a:solidFill>
              </a:defRPr>
            </a:lvl4pPr>
            <a:lvl5pPr>
              <a:defRPr lang="da-DK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26" y="81896"/>
            <a:ext cx="900556" cy="1349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" name="Billed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" y="81896"/>
            <a:ext cx="900556" cy="1349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0400000" rev="78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21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5014233"/>
            <a:ext cx="9143995" cy="16956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a-DK" sz="4400" b="0" cap="none" spc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15" y="5275746"/>
            <a:ext cx="2913025" cy="1357953"/>
          </a:xfrm>
          <a:prstGeom prst="rect">
            <a:avLst/>
          </a:prstGeom>
        </p:spPr>
      </p:pic>
      <p:pic>
        <p:nvPicPr>
          <p:cNvPr id="13" name="Picture 10" descr="Unilogo.png"/>
          <p:cNvPicPr>
            <a:picLocks noChangeAspect="1"/>
          </p:cNvPicPr>
          <p:nvPr userDrawn="1"/>
        </p:nvPicPr>
        <p:blipFill>
          <a:blip r:embed="rId3"/>
          <a:srcRect l="32314" t="31682" r="-2286" b="-287"/>
          <a:stretch>
            <a:fillRect/>
          </a:stretch>
        </p:blipFill>
        <p:spPr bwMode="auto">
          <a:xfrm>
            <a:off x="0" y="0"/>
            <a:ext cx="2438400" cy="23982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47" y="649124"/>
            <a:ext cx="6129867" cy="4375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7EF4BE6-0FC6-0E46-814D-DEFA71B33E7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21812" y="5180995"/>
            <a:ext cx="8803824" cy="1362075"/>
          </a:xfrm>
        </p:spPr>
        <p:txBody>
          <a:bodyPr anchor="ctr"/>
          <a:lstStyle>
            <a:lvl1pPr algn="l"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20" name="Pladsholder til tekst 2"/>
          <p:cNvSpPr>
            <a:spLocks noGrp="1"/>
          </p:cNvSpPr>
          <p:nvPr>
            <p:ph type="body" idx="1"/>
          </p:nvPr>
        </p:nvSpPr>
        <p:spPr>
          <a:xfrm>
            <a:off x="108162" y="3404856"/>
            <a:ext cx="883112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Rectangle 3"/>
          <p:cNvSpPr>
            <a:spLocks noChangeArrowheads="1"/>
          </p:cNvSpPr>
          <p:nvPr userDrawn="1"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367886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42F0F35D-0C3F-E343-BEEF-3EA990BEA7CB}" type="datetime1">
              <a:rPr lang="da-DK"/>
              <a:pPr/>
              <a:t>15/04/13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034886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7EF4BE6-0FC6-0E46-814D-DEFA71B33E7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6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199"/>
            <a:ext cx="4038600" cy="46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C983D3D9-40A0-704F-9550-2F883F1B0272}" type="datetime1">
              <a:rPr lang="da-DK"/>
              <a:pPr/>
              <a:t>15/04/13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8849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328256"/>
            <a:ext cx="4040188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8849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28256"/>
            <a:ext cx="4041775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F1D191F0-FF3B-8E40-B19C-0CB5187E906A}" type="datetime1">
              <a:rPr lang="da-DK"/>
              <a:pPr/>
              <a:t>15/04/13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cise">
    <p:bg>
      <p:bgPr>
        <a:gradFill flip="none" rotWithShape="1">
          <a:gsLst>
            <a:gs pos="0">
              <a:srgbClr val="C1DAFF"/>
            </a:gs>
            <a:gs pos="100000">
              <a:srgbClr val="FFFF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303"/>
            <a:ext cx="9140050" cy="5984696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12888"/>
          </a:xfrm>
          <a:prstGeom prst="rect">
            <a:avLst/>
          </a:prstGeom>
          <a:gradFill>
            <a:gsLst>
              <a:gs pos="0">
                <a:srgbClr val="640000"/>
              </a:gs>
              <a:gs pos="100000">
                <a:srgbClr val="D20000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2768" y="173038"/>
            <a:ext cx="5917915" cy="114300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4" name="Billede 3" descr="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2791" y="0"/>
            <a:ext cx="1517259" cy="1512888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lede 6" descr="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1517259" cy="1512888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457200" y="1711353"/>
            <a:ext cx="8229600" cy="4680000"/>
          </a:xfrm>
          <a:solidFill>
            <a:schemeClr val="bg1">
              <a:alpha val="89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2100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Dem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6170" y="843285"/>
            <a:ext cx="4762072" cy="1569660"/>
          </a:xfrm>
          <a:noFill/>
          <a:scene3d>
            <a:camera prst="isometricOffAxis2Left">
              <a:rot lat="0" lon="714573" rev="21264000"/>
            </a:camera>
            <a:lightRig rig="threePt" dir="t"/>
          </a:scene3d>
        </p:spPr>
        <p:txBody>
          <a:bodyPr wrap="square" rtlCol="0">
            <a:spAutoFit/>
          </a:bodyPr>
          <a:lstStyle>
            <a:lvl1pPr>
              <a:defRPr lang="da-DK" sz="48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defRPr>
            </a:lvl1pPr>
          </a:lstStyle>
          <a:p>
            <a:pPr marL="0" lvl="0" algn="l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619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BBF3E45-398B-0243-8CF7-259B99D71A7A}" type="datetime1">
              <a:rPr lang="da-DK"/>
              <a:pPr/>
              <a:t>15/04/13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4" y="1512888"/>
            <a:ext cx="5823424" cy="5048779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605AD43-C4D4-BE44-B32B-FFA01B52AAC5}" type="datetime1">
              <a:rPr lang="da-DK"/>
              <a:pPr/>
              <a:t>15/04/13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4" y="1512888"/>
            <a:ext cx="5823424" cy="5048779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1512888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4" name="Picture 10" descr="Unilogo.png"/>
          <p:cNvPicPr>
            <a:picLocks noChangeAspect="1"/>
          </p:cNvPicPr>
          <p:nvPr/>
        </p:nvPicPr>
        <p:blipFill>
          <a:blip r:embed="rId20">
            <a:alphaModFix amt="50000"/>
          </a:blip>
          <a:srcRect l="32314" t="31682" r="-2286" b="-287"/>
          <a:stretch>
            <a:fillRect/>
          </a:stretch>
        </p:blipFill>
        <p:spPr bwMode="auto">
          <a:xfrm>
            <a:off x="0" y="0"/>
            <a:ext cx="1337733" cy="13156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711353"/>
            <a:ext cx="82296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120467" y="6604000"/>
            <a:ext cx="2023533" cy="254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r">
              <a:defRPr sz="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43" y="98602"/>
            <a:ext cx="2822355" cy="1315685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1" r:id="rId6"/>
    <p:sldLayoutId id="2147483660" r:id="rId7"/>
    <p:sldLayoutId id="2147483654" r:id="rId8"/>
    <p:sldLayoutId id="2147483655" r:id="rId9"/>
    <p:sldLayoutId id="2147483666" r:id="rId10"/>
    <p:sldLayoutId id="2147483656" r:id="rId11"/>
    <p:sldLayoutId id="2147483657" r:id="rId12"/>
    <p:sldLayoutId id="2147483658" r:id="rId13"/>
    <p:sldLayoutId id="2147483659" r:id="rId14"/>
    <p:sldLayoutId id="2147483664" r:id="rId15"/>
    <p:sldLayoutId id="2147483665" r:id="rId16"/>
    <p:sldLayoutId id="2147483667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8.bin"/><Relationship Id="rId7" Type="http://schemas.openxmlformats.org/officeDocument/2006/relationships/image" Target="../media/image22.emf"/><Relationship Id="rId8" Type="http://schemas.openxmlformats.org/officeDocument/2006/relationships/image" Target="../media/image23.png"/><Relationship Id="rId1" Type="http://schemas.openxmlformats.org/officeDocument/2006/relationships/vmlDrawing" Target="../drawings/vmlDrawing8.vml"/><Relationship Id="rId2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9.bin"/><Relationship Id="rId7" Type="http://schemas.openxmlformats.org/officeDocument/2006/relationships/image" Target="../media/image24.emf"/><Relationship Id="rId8" Type="http://schemas.openxmlformats.org/officeDocument/2006/relationships/image" Target="../media/image23.png"/><Relationship Id="rId1" Type="http://schemas.openxmlformats.org/officeDocument/2006/relationships/vmlDrawing" Target="../drawings/vmlDrawing9.vml"/><Relationship Id="rId2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tags" Target="../tags/tag32.xml"/><Relationship Id="rId2" Type="http://schemas.microsoft.com/office/2007/relationships/media" Target="../media/media1.mov"/><Relationship Id="rId3" Type="http://schemas.openxmlformats.org/officeDocument/2006/relationships/video" Target="../media/media1.mov"/><Relationship Id="rId4" Type="http://schemas.microsoft.com/office/2007/relationships/media" Target="../media/media2.mov"/><Relationship Id="rId5" Type="http://schemas.openxmlformats.org/officeDocument/2006/relationships/video" Target="../media/media2.mov"/><Relationship Id="rId6" Type="http://schemas.microsoft.com/office/2007/relationships/media" Target="../media/media3.mov"/><Relationship Id="rId7" Type="http://schemas.openxmlformats.org/officeDocument/2006/relationships/video" Target="../media/media3.mov"/><Relationship Id="rId8" Type="http://schemas.openxmlformats.org/officeDocument/2006/relationships/slideLayout" Target="../slideLayouts/slideLayout4.xml"/><Relationship Id="rId9" Type="http://schemas.openxmlformats.org/officeDocument/2006/relationships/image" Target="../media/image25.jpg"/><Relationship Id="rId10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tags" Target="../tags/tag42.xml"/><Relationship Id="rId2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45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emf"/><Relationship Id="rId8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4.bin"/><Relationship Id="rId7" Type="http://schemas.openxmlformats.org/officeDocument/2006/relationships/image" Target="../media/image13.emf"/><Relationship Id="rId8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5.bin"/><Relationship Id="rId7" Type="http://schemas.openxmlformats.org/officeDocument/2006/relationships/image" Target="../media/image15.emf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vmlDrawing" Target="../drawings/vmlDrawing5.vml"/><Relationship Id="rId2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6.bin"/><Relationship Id="rId7" Type="http://schemas.openxmlformats.org/officeDocument/2006/relationships/image" Target="../media/image18.emf"/><Relationship Id="rId8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2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7.bin"/><Relationship Id="rId7" Type="http://schemas.openxmlformats.org/officeDocument/2006/relationships/image" Target="../media/image20.emf"/><Relationship Id="rId8" Type="http://schemas.openxmlformats.org/officeDocument/2006/relationships/image" Target="../media/image21.png"/><Relationship Id="rId1" Type="http://schemas.openxmlformats.org/officeDocument/2006/relationships/vmlDrawing" Target="../drawings/vmlDrawing7.vml"/><Relationship Id="rId2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Samuel Alberg Thrysøe, </a:t>
            </a:r>
            <a:r>
              <a:rPr lang="da-DK" dirty="0" err="1" smtClean="0"/>
              <a:t>PhD</a:t>
            </a:r>
            <a:r>
              <a:rPr lang="da-DK" dirty="0" smtClean="0"/>
              <a:t>, Assistant Professor,</a:t>
            </a:r>
            <a:br>
              <a:rPr lang="da-DK" dirty="0" smtClean="0"/>
            </a:br>
            <a:r>
              <a:rPr lang="da-DK" dirty="0" smtClean="0"/>
              <a:t>Contact info: </a:t>
            </a:r>
            <a:r>
              <a:rPr lang="da-DK" dirty="0" err="1" smtClean="0"/>
              <a:t>Email</a:t>
            </a:r>
            <a:r>
              <a:rPr lang="da-DK" dirty="0" smtClean="0"/>
              <a:t>: sat@iha.dk, Phone: +45 25533552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a-DK" dirty="0" smtClean="0"/>
              <a:t>Virtuel Instrumentation:</a:t>
            </a:r>
            <a:br>
              <a:rPr lang="da-DK" dirty="0" smtClean="0"/>
            </a:br>
            <a:r>
              <a:rPr lang="da-DK" dirty="0" err="1" smtClean="0"/>
              <a:t>LabView</a:t>
            </a:r>
            <a:r>
              <a:rPr lang="da-DK" dirty="0" smtClean="0"/>
              <a:t> Introduktion 2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37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Which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return</a:t>
            </a:r>
            <a:r>
              <a:rPr lang="da-DK" dirty="0" smtClean="0"/>
              <a:t> a </a:t>
            </a:r>
            <a:r>
              <a:rPr lang="da-DK" dirty="0" err="1" smtClean="0"/>
              <a:t>value</a:t>
            </a:r>
            <a:r>
              <a:rPr lang="da-DK" dirty="0" smtClean="0"/>
              <a:t> from an Array element?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10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70398624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Diagram" r:id="rId6" imgW="4571969" imgH="5143409" progId="MSGraph.Chart.8">
                  <p:embed followColorScheme="full"/>
                </p:oleObj>
              </mc:Choice>
              <mc:Fallback>
                <p:oleObj name="Diagram" r:id="rId6" imgW="4571969" imgH="514340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767602"/>
            <a:ext cx="4062549" cy="2560320"/>
          </a:xfrm>
        </p:spPr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0962" name="Picture 2" descr="\\psf\Home\Desktop\Screen Shot 2012-04-03 at 14.58.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5" y="2767602"/>
            <a:ext cx="3860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B"/>
          <p:cNvSpPr/>
          <p:nvPr/>
        </p:nvSpPr>
        <p:spPr>
          <a:xfrm>
            <a:off x="0" y="6705600"/>
            <a:ext cx="338666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6226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Which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 </a:t>
            </a:r>
            <a:r>
              <a:rPr lang="da-DK" dirty="0" err="1" smtClean="0"/>
              <a:t>inserts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a </a:t>
            </a:r>
            <a:r>
              <a:rPr lang="da-DK" dirty="0" err="1" smtClean="0"/>
              <a:t>value</a:t>
            </a:r>
            <a:r>
              <a:rPr lang="da-DK" dirty="0" smtClean="0"/>
              <a:t> </a:t>
            </a:r>
            <a:r>
              <a:rPr lang="da-DK" dirty="0" err="1" smtClean="0"/>
              <a:t>into</a:t>
            </a:r>
            <a:r>
              <a:rPr lang="da-DK" dirty="0" smtClean="0"/>
              <a:t> an Array?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11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7242803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Diagram" r:id="rId6" imgW="4571969" imgH="5143409" progId="MSGraph.Chart.8">
                  <p:embed followColorScheme="full"/>
                </p:oleObj>
              </mc:Choice>
              <mc:Fallback>
                <p:oleObj name="Diagram" r:id="rId6" imgW="4571969" imgH="514340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767602"/>
            <a:ext cx="4062549" cy="2560320"/>
          </a:xfrm>
        </p:spPr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0962" name="Picture 2" descr="\\psf\Home\Desktop\Screen Shot 2012-04-03 at 14.58.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5" y="2767602"/>
            <a:ext cx="3860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B"/>
          <p:cNvSpPr/>
          <p:nvPr/>
        </p:nvSpPr>
        <p:spPr>
          <a:xfrm>
            <a:off x="0" y="6705600"/>
            <a:ext cx="372533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9751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1812" y="5180995"/>
            <a:ext cx="8803824" cy="1362075"/>
          </a:xfrm>
        </p:spPr>
        <p:txBody>
          <a:bodyPr/>
          <a:lstStyle/>
          <a:p>
            <a:r>
              <a:rPr lang="da-DK" dirty="0" err="1" smtClean="0"/>
              <a:t>LabView</a:t>
            </a:r>
            <a:r>
              <a:rPr lang="da-DK" dirty="0" smtClean="0"/>
              <a:t> Graphs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406400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10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Waveform</a:t>
            </a:r>
            <a:r>
              <a:rPr lang="da-DK" dirty="0" smtClean="0"/>
              <a:t> Charts </a:t>
            </a:r>
            <a:r>
              <a:rPr lang="da-DK" dirty="0" err="1" smtClean="0"/>
              <a:t>Updating</a:t>
            </a:r>
            <a:endParaRPr lang="da-DK" dirty="0"/>
          </a:p>
        </p:txBody>
      </p:sp>
      <p:sp>
        <p:nvSpPr>
          <p:cNvPr id="18" name="Pladsholder til indhold 1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 smtClean="0"/>
              <a:t>Strip Chart</a:t>
            </a:r>
          </a:p>
          <a:p>
            <a:pPr lvl="1"/>
            <a:r>
              <a:rPr lang="da-DK" dirty="0" err="1" smtClean="0"/>
              <a:t>Like</a:t>
            </a:r>
            <a:r>
              <a:rPr lang="da-DK" dirty="0" smtClean="0"/>
              <a:t> </a:t>
            </a:r>
            <a:r>
              <a:rPr lang="da-DK" dirty="0" err="1" smtClean="0"/>
              <a:t>paper</a:t>
            </a:r>
            <a:r>
              <a:rPr lang="da-DK" dirty="0" smtClean="0"/>
              <a:t> strip</a:t>
            </a:r>
          </a:p>
          <a:p>
            <a:pPr lvl="1"/>
            <a:r>
              <a:rPr lang="da-DK" dirty="0" smtClean="0"/>
              <a:t>Data </a:t>
            </a:r>
            <a:r>
              <a:rPr lang="da-DK" dirty="0" err="1" smtClean="0"/>
              <a:t>scrolls</a:t>
            </a:r>
            <a:r>
              <a:rPr lang="da-DK" dirty="0" smtClean="0"/>
              <a:t> to the right, </a:t>
            </a:r>
            <a:r>
              <a:rPr lang="da-DK" dirty="0" err="1" smtClean="0"/>
              <a:t>when</a:t>
            </a:r>
            <a:r>
              <a:rPr lang="da-DK" dirty="0" smtClean="0"/>
              <a:t> it </a:t>
            </a:r>
            <a:r>
              <a:rPr lang="da-DK" dirty="0" err="1" smtClean="0"/>
              <a:t>reaches</a:t>
            </a:r>
            <a:r>
              <a:rPr lang="da-DK" dirty="0" smtClean="0"/>
              <a:t> right side, old data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pushed</a:t>
            </a:r>
            <a:r>
              <a:rPr lang="da-DK" dirty="0" smtClean="0"/>
              <a:t> out to the </a:t>
            </a:r>
            <a:r>
              <a:rPr lang="da-DK" dirty="0" err="1" smtClean="0"/>
              <a:t>left</a:t>
            </a:r>
            <a:endParaRPr lang="da-DK" dirty="0" smtClean="0"/>
          </a:p>
          <a:p>
            <a:r>
              <a:rPr lang="da-DK" dirty="0" err="1" smtClean="0"/>
              <a:t>Scope</a:t>
            </a:r>
            <a:r>
              <a:rPr lang="da-DK" dirty="0" smtClean="0"/>
              <a:t> Chart</a:t>
            </a:r>
          </a:p>
          <a:p>
            <a:pPr lvl="1"/>
            <a:r>
              <a:rPr lang="da-DK" dirty="0" err="1" smtClean="0"/>
              <a:t>When</a:t>
            </a:r>
            <a:r>
              <a:rPr lang="da-DK" dirty="0" smtClean="0"/>
              <a:t> data </a:t>
            </a:r>
            <a:r>
              <a:rPr lang="da-DK" dirty="0" err="1" smtClean="0"/>
              <a:t>reaches</a:t>
            </a:r>
            <a:r>
              <a:rPr lang="da-DK" dirty="0" smtClean="0"/>
              <a:t> right side, the display is </a:t>
            </a:r>
            <a:r>
              <a:rPr lang="da-DK" dirty="0" err="1" smtClean="0"/>
              <a:t>blanked</a:t>
            </a:r>
            <a:r>
              <a:rPr lang="da-DK" dirty="0" smtClean="0"/>
              <a:t> and the plot restarts</a:t>
            </a:r>
          </a:p>
          <a:p>
            <a:r>
              <a:rPr lang="da-DK" dirty="0" err="1" smtClean="0"/>
              <a:t>Sweep</a:t>
            </a:r>
            <a:r>
              <a:rPr lang="da-DK" dirty="0" smtClean="0"/>
              <a:t> Chart</a:t>
            </a:r>
          </a:p>
          <a:p>
            <a:pPr lvl="1"/>
            <a:r>
              <a:rPr lang="da-DK" dirty="0" err="1" smtClean="0"/>
              <a:t>Like</a:t>
            </a:r>
            <a:r>
              <a:rPr lang="da-DK" dirty="0" smtClean="0"/>
              <a:t> the </a:t>
            </a:r>
            <a:r>
              <a:rPr lang="da-DK" dirty="0" err="1" smtClean="0"/>
              <a:t>Scope</a:t>
            </a:r>
            <a:r>
              <a:rPr lang="da-DK" dirty="0" smtClean="0"/>
              <a:t> Chart, but </a:t>
            </a:r>
            <a:r>
              <a:rPr lang="da-DK" dirty="0" err="1" smtClean="0"/>
              <a:t>instead</a:t>
            </a:r>
            <a:r>
              <a:rPr lang="da-DK" dirty="0" smtClean="0"/>
              <a:t> of </a:t>
            </a:r>
            <a:r>
              <a:rPr lang="da-DK" dirty="0" err="1" smtClean="0"/>
              <a:t>blanking</a:t>
            </a:r>
            <a:r>
              <a:rPr lang="da-DK" dirty="0" smtClean="0"/>
              <a:t> the display, a </a:t>
            </a:r>
            <a:r>
              <a:rPr lang="da-DK" dirty="0" err="1" smtClean="0"/>
              <a:t>vertical</a:t>
            </a:r>
            <a:r>
              <a:rPr lang="da-DK" dirty="0" smtClean="0"/>
              <a:t> line is </a:t>
            </a:r>
            <a:r>
              <a:rPr lang="da-DK" dirty="0" err="1" smtClean="0"/>
              <a:t>shown</a:t>
            </a:r>
            <a:r>
              <a:rPr lang="da-DK" dirty="0" smtClean="0"/>
              <a:t> </a:t>
            </a:r>
            <a:r>
              <a:rPr lang="da-DK" dirty="0" err="1" smtClean="0"/>
              <a:t>drawing</a:t>
            </a:r>
            <a:r>
              <a:rPr lang="da-DK" dirty="0" smtClean="0"/>
              <a:t> the data</a:t>
            </a:r>
            <a:endParaRPr lang="da-DK" dirty="0"/>
          </a:p>
        </p:txBody>
      </p:sp>
      <p:pic>
        <p:nvPicPr>
          <p:cNvPr id="20" name="Pladsholder til indhold 19"/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2344737"/>
            <a:ext cx="3714750" cy="3190875"/>
          </a:xfrm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EE69-75D8-408D-997A-F4BEEEA2C4FB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22" name="Skærmoptagelse 11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0"/>
          <a:srcRect l="28391"/>
          <a:stretch/>
        </p:blipFill>
        <p:spPr>
          <a:xfrm>
            <a:off x="4674476" y="1662441"/>
            <a:ext cx="2334730" cy="1800000"/>
          </a:xfrm>
          <a:prstGeom prst="rect">
            <a:avLst/>
          </a:prstGeom>
        </p:spPr>
      </p:pic>
      <p:pic>
        <p:nvPicPr>
          <p:cNvPr id="23" name="Skærmoptagelse 12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11"/>
          <a:srcRect l="6781" t="3990" r="20172"/>
          <a:stretch/>
        </p:blipFill>
        <p:spPr>
          <a:xfrm>
            <a:off x="5258159" y="3214361"/>
            <a:ext cx="2334730" cy="1751736"/>
          </a:xfrm>
          <a:prstGeom prst="rect">
            <a:avLst/>
          </a:prstGeom>
        </p:spPr>
      </p:pic>
      <p:pic>
        <p:nvPicPr>
          <p:cNvPr id="24" name="Skærmoptagelse 13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 rotWithShape="1">
          <a:blip r:embed="rId12"/>
          <a:srcRect l="4483" r="20172" b="2975"/>
          <a:stretch/>
        </p:blipFill>
        <p:spPr>
          <a:xfrm>
            <a:off x="5841841" y="4718018"/>
            <a:ext cx="2387706" cy="1800000"/>
          </a:xfrm>
          <a:prstGeom prst="rect">
            <a:avLst/>
          </a:prstGeom>
        </p:spPr>
      </p:pic>
      <p:sp>
        <p:nvSpPr>
          <p:cNvPr id="2" name="PB"/>
          <p:cNvSpPr/>
          <p:nvPr/>
        </p:nvSpPr>
        <p:spPr>
          <a:xfrm>
            <a:off x="0" y="6705600"/>
            <a:ext cx="440266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8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6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8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4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Waveform</a:t>
            </a:r>
            <a:r>
              <a:rPr lang="da-DK" dirty="0" smtClean="0"/>
              <a:t> Charts </a:t>
            </a:r>
            <a:r>
              <a:rPr lang="da-DK" dirty="0" err="1" smtClean="0"/>
              <a:t>vs</a:t>
            </a:r>
            <a:r>
              <a:rPr lang="da-DK" dirty="0" smtClean="0"/>
              <a:t> Graphs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Waveform</a:t>
            </a:r>
            <a:r>
              <a:rPr lang="da-DK" dirty="0"/>
              <a:t> </a:t>
            </a:r>
            <a:r>
              <a:rPr lang="da-DK" dirty="0" smtClean="0"/>
              <a:t>Chart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One datapoint at a time</a:t>
            </a:r>
          </a:p>
          <a:p>
            <a:r>
              <a:rPr lang="da-DK" dirty="0" smtClean="0"/>
              <a:t>Shows </a:t>
            </a:r>
            <a:r>
              <a:rPr lang="da-DK" dirty="0" err="1" smtClean="0"/>
              <a:t>history</a:t>
            </a:r>
            <a:r>
              <a:rPr lang="da-DK" dirty="0" smtClean="0"/>
              <a:t> of </a:t>
            </a:r>
            <a:r>
              <a:rPr lang="da-DK" dirty="0" err="1" smtClean="0"/>
              <a:t>received</a:t>
            </a:r>
            <a:r>
              <a:rPr lang="da-DK" dirty="0" smtClean="0"/>
              <a:t> </a:t>
            </a:r>
            <a:r>
              <a:rPr lang="da-DK" dirty="0" err="1" smtClean="0"/>
              <a:t>values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chart</a:t>
            </a:r>
            <a:r>
              <a:rPr lang="da-DK" dirty="0" smtClean="0"/>
              <a:t> is </a:t>
            </a:r>
            <a:r>
              <a:rPr lang="da-DK" dirty="0" err="1" smtClean="0"/>
              <a:t>updated</a:t>
            </a:r>
            <a:r>
              <a:rPr lang="da-DK" dirty="0" smtClean="0"/>
              <a:t> </a:t>
            </a:r>
            <a:r>
              <a:rPr lang="da-DK" dirty="0" err="1" smtClean="0"/>
              <a:t>whenever</a:t>
            </a:r>
            <a:r>
              <a:rPr lang="da-DK" dirty="0" smtClean="0"/>
              <a:t> a new datapoint is </a:t>
            </a:r>
            <a:r>
              <a:rPr lang="da-DK" dirty="0" err="1" smtClean="0"/>
              <a:t>received</a:t>
            </a:r>
            <a:endParaRPr lang="da-DK" dirty="0" smtClean="0"/>
          </a:p>
          <a:p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dirty="0" err="1" smtClean="0"/>
              <a:t>receives</a:t>
            </a:r>
            <a:r>
              <a:rPr lang="da-DK" dirty="0" smtClean="0"/>
              <a:t> data</a:t>
            </a:r>
          </a:p>
          <a:p>
            <a:pPr lvl="1"/>
            <a:r>
              <a:rPr lang="da-DK" dirty="0" smtClean="0"/>
              <a:t>X-</a:t>
            </a:r>
            <a:r>
              <a:rPr lang="da-DK" dirty="0" err="1" smtClean="0"/>
              <a:t>axis</a:t>
            </a:r>
            <a:r>
              <a:rPr lang="da-DK" dirty="0" smtClean="0"/>
              <a:t> is time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err="1" smtClean="0"/>
              <a:t>Waveform</a:t>
            </a:r>
            <a:r>
              <a:rPr lang="da-DK" dirty="0" smtClean="0"/>
              <a:t> Graph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Shows 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datapoints at a time</a:t>
            </a:r>
          </a:p>
          <a:p>
            <a:r>
              <a:rPr lang="da-DK" dirty="0" smtClean="0"/>
              <a:t>Shows data arrays</a:t>
            </a:r>
          </a:p>
          <a:p>
            <a:r>
              <a:rPr lang="da-DK" dirty="0" smtClean="0"/>
              <a:t>The </a:t>
            </a:r>
            <a:r>
              <a:rPr lang="da-DK" dirty="0" err="1" smtClean="0"/>
              <a:t>graph</a:t>
            </a:r>
            <a:r>
              <a:rPr lang="da-DK" dirty="0" smtClean="0"/>
              <a:t> is </a:t>
            </a:r>
            <a:r>
              <a:rPr lang="da-DK" dirty="0" err="1" smtClean="0"/>
              <a:t>updated</a:t>
            </a:r>
            <a:r>
              <a:rPr lang="da-DK" dirty="0" smtClean="0"/>
              <a:t> </a:t>
            </a:r>
            <a:r>
              <a:rPr lang="da-DK" dirty="0" err="1" smtClean="0"/>
              <a:t>when</a:t>
            </a:r>
            <a:r>
              <a:rPr lang="da-DK" dirty="0" smtClean="0"/>
              <a:t> alle datapoints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available</a:t>
            </a:r>
            <a:endParaRPr lang="da-DK" dirty="0" smtClean="0"/>
          </a:p>
          <a:p>
            <a:pPr lvl="1"/>
            <a:r>
              <a:rPr lang="da-DK" dirty="0" smtClean="0"/>
              <a:t>All points </a:t>
            </a:r>
            <a:r>
              <a:rPr lang="da-DK" dirty="0" err="1" smtClean="0"/>
              <a:t>plotted</a:t>
            </a:r>
            <a:r>
              <a:rPr lang="da-DK" dirty="0" smtClean="0"/>
              <a:t> </a:t>
            </a:r>
            <a:r>
              <a:rPr lang="da-DK" dirty="0" err="1" smtClean="0"/>
              <a:t>simultaneously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9" name="PB"/>
          <p:cNvSpPr/>
          <p:nvPr/>
        </p:nvSpPr>
        <p:spPr>
          <a:xfrm>
            <a:off x="0" y="6705600"/>
            <a:ext cx="474133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68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Waveform</a:t>
            </a:r>
            <a:r>
              <a:rPr lang="da-DK" dirty="0" smtClean="0"/>
              <a:t> Graphs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711353"/>
            <a:ext cx="8229600" cy="4680000"/>
          </a:xfrm>
        </p:spPr>
        <p:txBody>
          <a:bodyPr/>
          <a:lstStyle/>
          <a:p>
            <a:r>
              <a:rPr lang="da-DK" dirty="0" err="1" smtClean="0"/>
              <a:t>Receives</a:t>
            </a:r>
            <a:r>
              <a:rPr lang="da-DK" dirty="0" smtClean="0"/>
              <a:t> data in the form of</a:t>
            </a:r>
          </a:p>
          <a:p>
            <a:pPr lvl="1"/>
            <a:r>
              <a:rPr lang="da-DK" dirty="0" smtClean="0"/>
              <a:t>Initial X-</a:t>
            </a:r>
            <a:r>
              <a:rPr lang="da-DK" dirty="0" err="1" smtClean="0"/>
              <a:t>value</a:t>
            </a:r>
            <a:endParaRPr lang="da-DK" dirty="0" smtClean="0"/>
          </a:p>
          <a:p>
            <a:pPr lvl="1"/>
            <a:r>
              <a:rPr lang="da-DK" dirty="0" smtClean="0"/>
              <a:t>Delta X</a:t>
            </a:r>
          </a:p>
          <a:p>
            <a:pPr lvl="1"/>
            <a:r>
              <a:rPr lang="da-DK" dirty="0" smtClean="0"/>
              <a:t>Y data </a:t>
            </a:r>
          </a:p>
          <a:p>
            <a:pPr lvl="2"/>
            <a:r>
              <a:rPr lang="da-DK" dirty="0" err="1" smtClean="0"/>
              <a:t>Numerical</a:t>
            </a:r>
            <a:r>
              <a:rPr lang="da-DK" dirty="0" smtClean="0"/>
              <a:t> array</a:t>
            </a:r>
          </a:p>
          <a:p>
            <a:r>
              <a:rPr lang="da-DK" dirty="0" smtClean="0"/>
              <a:t>Can </a:t>
            </a:r>
            <a:r>
              <a:rPr lang="da-DK" dirty="0" err="1" smtClean="0"/>
              <a:t>also</a:t>
            </a:r>
            <a:r>
              <a:rPr lang="da-DK" dirty="0" smtClean="0"/>
              <a:t> just </a:t>
            </a:r>
            <a:r>
              <a:rPr lang="da-DK" dirty="0" err="1" smtClean="0"/>
              <a:t>receive</a:t>
            </a:r>
            <a:r>
              <a:rPr lang="da-DK" dirty="0" smtClean="0"/>
              <a:t> Y-data</a:t>
            </a:r>
          </a:p>
          <a:p>
            <a:pPr lvl="1"/>
            <a:r>
              <a:rPr lang="da-DK" dirty="0" smtClean="0"/>
              <a:t>Initial X-</a:t>
            </a:r>
            <a:r>
              <a:rPr lang="da-DK" dirty="0" err="1" smtClean="0"/>
              <a:t>value</a:t>
            </a:r>
            <a:r>
              <a:rPr lang="da-DK" dirty="0" smtClean="0"/>
              <a:t> is 0 by default</a:t>
            </a:r>
          </a:p>
          <a:p>
            <a:pPr lvl="1"/>
            <a:r>
              <a:rPr lang="da-DK" dirty="0" smtClean="0"/>
              <a:t>Delta X is 1 by default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15</a:t>
            </a:fld>
            <a:endParaRPr lang="da-DK"/>
          </a:p>
        </p:txBody>
      </p:sp>
      <p:pic>
        <p:nvPicPr>
          <p:cNvPr id="45058" name="Picture 2" descr="http://attila.sdsu.edu/me295/modules/labview/images/labview_0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44" y="2558921"/>
            <a:ext cx="503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B"/>
          <p:cNvSpPr/>
          <p:nvPr/>
        </p:nvSpPr>
        <p:spPr>
          <a:xfrm>
            <a:off x="0" y="6705600"/>
            <a:ext cx="508000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59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Waveform</a:t>
            </a:r>
            <a:r>
              <a:rPr lang="da-DK" dirty="0" smtClean="0"/>
              <a:t> Graphs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16</a:t>
            </a:fld>
            <a:endParaRPr lang="da-DK"/>
          </a:p>
        </p:txBody>
      </p:sp>
      <p:pic>
        <p:nvPicPr>
          <p:cNvPr id="46082" name="Picture 2" descr="\\psf\Home\Desktop\Skærmbillede 2012-04-04 kl. 12.17.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817364"/>
            <a:ext cx="3263901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\\psf\Home\Desktop\Skærmbillede 2012-04-04 kl. 12.18.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01" y="3023735"/>
            <a:ext cx="42672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2059763" y="5486281"/>
            <a:ext cx="2652196" cy="651282"/>
            <a:chOff x="6363221" y="1829562"/>
            <a:chExt cx="2652196" cy="651282"/>
          </a:xfrm>
        </p:grpSpPr>
        <p:cxnSp>
          <p:nvCxnSpPr>
            <p:cNvPr id="8" name="Lige pilforbindelse 7"/>
            <p:cNvCxnSpPr/>
            <p:nvPr/>
          </p:nvCxnSpPr>
          <p:spPr>
            <a:xfrm>
              <a:off x="7829296" y="2154476"/>
              <a:ext cx="1186121" cy="0"/>
            </a:xfrm>
            <a:prstGeom prst="straightConnector1">
              <a:avLst/>
            </a:prstGeom>
            <a:ln w="76200">
              <a:solidFill>
                <a:srgbClr val="FF4B4B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Afrundet rektangel 8"/>
            <p:cNvSpPr/>
            <p:nvPr/>
          </p:nvSpPr>
          <p:spPr>
            <a:xfrm>
              <a:off x="6363221" y="1829562"/>
              <a:ext cx="1709743" cy="65128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FF9999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Starts at 0 (default)</a:t>
              </a:r>
              <a:endParaRPr lang="da-DK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7072604" y="4491016"/>
            <a:ext cx="1794527" cy="1099354"/>
            <a:chOff x="6278437" y="1829562"/>
            <a:chExt cx="1794527" cy="1099354"/>
          </a:xfrm>
        </p:grpSpPr>
        <p:cxnSp>
          <p:nvCxnSpPr>
            <p:cNvPr id="13" name="Lige pilforbindelse 12"/>
            <p:cNvCxnSpPr/>
            <p:nvPr/>
          </p:nvCxnSpPr>
          <p:spPr>
            <a:xfrm flipH="1">
              <a:off x="7015555" y="2349085"/>
              <a:ext cx="202537" cy="579831"/>
            </a:xfrm>
            <a:prstGeom prst="straightConnector1">
              <a:avLst/>
            </a:prstGeom>
            <a:ln w="76200">
              <a:solidFill>
                <a:srgbClr val="FF4B4B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Afrundet rektangel 13"/>
            <p:cNvSpPr/>
            <p:nvPr/>
          </p:nvSpPr>
          <p:spPr>
            <a:xfrm>
              <a:off x="6278437" y="1829562"/>
              <a:ext cx="1794527" cy="65128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FF9999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Delta X = 1 (default)</a:t>
              </a:r>
              <a:endParaRPr lang="da-DK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" name="PB"/>
          <p:cNvSpPr/>
          <p:nvPr/>
        </p:nvSpPr>
        <p:spPr>
          <a:xfrm>
            <a:off x="0" y="6705600"/>
            <a:ext cx="541866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2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Waveform</a:t>
            </a:r>
            <a:r>
              <a:rPr lang="da-DK" dirty="0" smtClean="0"/>
              <a:t> Graphs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17</a:t>
            </a:fld>
            <a:endParaRPr lang="da-DK"/>
          </a:p>
        </p:txBody>
      </p:sp>
      <p:pic>
        <p:nvPicPr>
          <p:cNvPr id="47106" name="Picture 2" descr="\\psf\Home\Desktop\Skærmbillede 2012-04-04 kl. 12.25.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817364"/>
            <a:ext cx="3987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\\psf\Home\Desktop\Skærmbillede 2012-04-04 kl. 12.25.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01" y="3217869"/>
            <a:ext cx="42418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2059763" y="5486281"/>
            <a:ext cx="2652196" cy="651282"/>
            <a:chOff x="6363221" y="1829562"/>
            <a:chExt cx="2652196" cy="651282"/>
          </a:xfrm>
        </p:grpSpPr>
        <p:cxnSp>
          <p:nvCxnSpPr>
            <p:cNvPr id="9" name="Lige pilforbindelse 8"/>
            <p:cNvCxnSpPr/>
            <p:nvPr/>
          </p:nvCxnSpPr>
          <p:spPr>
            <a:xfrm>
              <a:off x="7829296" y="2154476"/>
              <a:ext cx="1186121" cy="0"/>
            </a:xfrm>
            <a:prstGeom prst="straightConnector1">
              <a:avLst/>
            </a:prstGeom>
            <a:ln w="76200">
              <a:solidFill>
                <a:srgbClr val="FF4B4B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Afrundet rektangel 9"/>
            <p:cNvSpPr/>
            <p:nvPr/>
          </p:nvSpPr>
          <p:spPr>
            <a:xfrm>
              <a:off x="6363221" y="1829562"/>
              <a:ext cx="1709743" cy="65128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FF9999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Starts at 110</a:t>
              </a:r>
              <a:endParaRPr lang="da-DK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6615404" y="4457886"/>
            <a:ext cx="2391687" cy="1243118"/>
            <a:chOff x="5821237" y="1796432"/>
            <a:chExt cx="2391687" cy="1243118"/>
          </a:xfrm>
        </p:grpSpPr>
        <p:cxnSp>
          <p:nvCxnSpPr>
            <p:cNvPr id="12" name="Lige pilforbindelse 11"/>
            <p:cNvCxnSpPr/>
            <p:nvPr/>
          </p:nvCxnSpPr>
          <p:spPr>
            <a:xfrm flipH="1">
              <a:off x="6586347" y="2349085"/>
              <a:ext cx="631746" cy="690465"/>
            </a:xfrm>
            <a:prstGeom prst="straightConnector1">
              <a:avLst/>
            </a:prstGeom>
            <a:ln w="76200">
              <a:solidFill>
                <a:srgbClr val="FF4B4B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Afrundet rektangel 12"/>
            <p:cNvSpPr/>
            <p:nvPr/>
          </p:nvSpPr>
          <p:spPr>
            <a:xfrm>
              <a:off x="5821237" y="1796432"/>
              <a:ext cx="2391687" cy="68226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FF9999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Delta X = 5 </a:t>
              </a:r>
            </a:p>
            <a:p>
              <a:pPr algn="ctr"/>
              <a:r>
                <a:rPr lang="da-DK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(max = 5*100 + 110)</a:t>
              </a:r>
              <a:endParaRPr lang="da-DK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" name="PB"/>
          <p:cNvSpPr/>
          <p:nvPr/>
        </p:nvSpPr>
        <p:spPr>
          <a:xfrm>
            <a:off x="0" y="6705600"/>
            <a:ext cx="575733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16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\\psf\Home\Desktop\Skærmbillede 2012-04-04 kl. 12.31.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77" y="2849569"/>
            <a:ext cx="42672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Waveform</a:t>
            </a:r>
            <a:r>
              <a:rPr lang="da-DK" dirty="0" smtClean="0"/>
              <a:t> Graphs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18</a:t>
            </a:fld>
            <a:endParaRPr lang="da-DK"/>
          </a:p>
        </p:txBody>
      </p:sp>
      <p:pic>
        <p:nvPicPr>
          <p:cNvPr id="48130" name="Picture 2" descr="\\psf\Home\Desktop\Skærmbillede 2012-04-04 kl. 12.31.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817364"/>
            <a:ext cx="36449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2059763" y="5486281"/>
            <a:ext cx="2652196" cy="651282"/>
            <a:chOff x="6363221" y="1829562"/>
            <a:chExt cx="2652196" cy="651282"/>
          </a:xfrm>
        </p:grpSpPr>
        <p:cxnSp>
          <p:nvCxnSpPr>
            <p:cNvPr id="9" name="Lige pilforbindelse 8"/>
            <p:cNvCxnSpPr/>
            <p:nvPr/>
          </p:nvCxnSpPr>
          <p:spPr>
            <a:xfrm>
              <a:off x="7829296" y="2154476"/>
              <a:ext cx="1186121" cy="0"/>
            </a:xfrm>
            <a:prstGeom prst="straightConnector1">
              <a:avLst/>
            </a:prstGeom>
            <a:ln w="76200">
              <a:solidFill>
                <a:srgbClr val="FF4B4B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Afrundet rektangel 9"/>
            <p:cNvSpPr/>
            <p:nvPr/>
          </p:nvSpPr>
          <p:spPr>
            <a:xfrm>
              <a:off x="6363221" y="1829562"/>
              <a:ext cx="1709743" cy="65128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FF9999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Starts at 0 (default)</a:t>
              </a:r>
              <a:endParaRPr lang="da-DK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7072604" y="4491016"/>
            <a:ext cx="1794527" cy="1099354"/>
            <a:chOff x="6278437" y="1829562"/>
            <a:chExt cx="1794527" cy="1099354"/>
          </a:xfrm>
        </p:grpSpPr>
        <p:cxnSp>
          <p:nvCxnSpPr>
            <p:cNvPr id="12" name="Lige pilforbindelse 11"/>
            <p:cNvCxnSpPr/>
            <p:nvPr/>
          </p:nvCxnSpPr>
          <p:spPr>
            <a:xfrm flipH="1">
              <a:off x="7015555" y="2349085"/>
              <a:ext cx="202537" cy="579831"/>
            </a:xfrm>
            <a:prstGeom prst="straightConnector1">
              <a:avLst/>
            </a:prstGeom>
            <a:ln w="76200">
              <a:solidFill>
                <a:srgbClr val="FF4B4B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Afrundet rektangel 12"/>
            <p:cNvSpPr/>
            <p:nvPr/>
          </p:nvSpPr>
          <p:spPr>
            <a:xfrm>
              <a:off x="6278437" y="1829562"/>
              <a:ext cx="1794527" cy="65128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FF9999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Delta X = 1 (default)</a:t>
              </a:r>
              <a:endParaRPr lang="da-DK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uppe 13"/>
          <p:cNvGrpSpPr/>
          <p:nvPr/>
        </p:nvGrpSpPr>
        <p:grpSpPr>
          <a:xfrm>
            <a:off x="779049" y="2686756"/>
            <a:ext cx="1794527" cy="1542664"/>
            <a:chOff x="6278437" y="938180"/>
            <a:chExt cx="1794527" cy="1542664"/>
          </a:xfrm>
        </p:grpSpPr>
        <p:cxnSp>
          <p:nvCxnSpPr>
            <p:cNvPr id="15" name="Lige pilforbindelse 14"/>
            <p:cNvCxnSpPr/>
            <p:nvPr/>
          </p:nvCxnSpPr>
          <p:spPr>
            <a:xfrm flipV="1">
              <a:off x="7218093" y="938180"/>
              <a:ext cx="516495" cy="1410905"/>
            </a:xfrm>
            <a:prstGeom prst="straightConnector1">
              <a:avLst/>
            </a:prstGeom>
            <a:ln w="76200">
              <a:solidFill>
                <a:srgbClr val="FF4B4B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Afrundet rektangel 15"/>
            <p:cNvSpPr/>
            <p:nvPr/>
          </p:nvSpPr>
          <p:spPr>
            <a:xfrm>
              <a:off x="6278437" y="1829562"/>
              <a:ext cx="1794527" cy="65128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FF9999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Build</a:t>
              </a:r>
              <a:r>
                <a:rPr lang="da-DK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Array</a:t>
              </a:r>
              <a:endParaRPr lang="da-DK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" name="PB"/>
          <p:cNvSpPr/>
          <p:nvPr/>
        </p:nvSpPr>
        <p:spPr>
          <a:xfrm>
            <a:off x="0" y="6705600"/>
            <a:ext cx="609600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39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XY </a:t>
            </a:r>
            <a:r>
              <a:rPr lang="da-DK" dirty="0" err="1" smtClean="0"/>
              <a:t>graphs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Cartesian</a:t>
            </a:r>
            <a:r>
              <a:rPr lang="da-DK" dirty="0" smtClean="0"/>
              <a:t> plots</a:t>
            </a:r>
          </a:p>
          <a:p>
            <a:r>
              <a:rPr lang="da-DK" dirty="0" err="1" smtClean="0"/>
              <a:t>Waveform</a:t>
            </a:r>
            <a:r>
              <a:rPr lang="da-DK" dirty="0" smtClean="0"/>
              <a:t> </a:t>
            </a:r>
            <a:r>
              <a:rPr lang="da-DK" dirty="0" err="1" smtClean="0"/>
              <a:t>graphs</a:t>
            </a:r>
            <a:endParaRPr lang="da-DK" dirty="0" smtClean="0"/>
          </a:p>
          <a:p>
            <a:pPr lvl="1"/>
            <a:r>
              <a:rPr lang="da-DK" dirty="0" smtClean="0"/>
              <a:t>Plots data with </a:t>
            </a:r>
            <a:r>
              <a:rPr lang="da-DK" dirty="0" err="1" smtClean="0"/>
              <a:t>constant</a:t>
            </a:r>
            <a:r>
              <a:rPr lang="da-DK" dirty="0" smtClean="0"/>
              <a:t> sampling</a:t>
            </a:r>
          </a:p>
          <a:p>
            <a:pPr lvl="2"/>
            <a:r>
              <a:rPr lang="da-DK" dirty="0" smtClean="0"/>
              <a:t>Eg </a:t>
            </a:r>
            <a:r>
              <a:rPr lang="da-DK" dirty="0" err="1" smtClean="0"/>
              <a:t>every</a:t>
            </a:r>
            <a:r>
              <a:rPr lang="da-DK" dirty="0" smtClean="0"/>
              <a:t> 5 </a:t>
            </a:r>
            <a:r>
              <a:rPr lang="da-DK" dirty="0" err="1" smtClean="0"/>
              <a:t>seconds</a:t>
            </a:r>
            <a:endParaRPr lang="da-DK" dirty="0" smtClean="0"/>
          </a:p>
          <a:p>
            <a:r>
              <a:rPr lang="da-DK" dirty="0" smtClean="0"/>
              <a:t>XY </a:t>
            </a:r>
            <a:r>
              <a:rPr lang="da-DK" dirty="0" err="1" smtClean="0"/>
              <a:t>graphs</a:t>
            </a:r>
            <a:endParaRPr lang="da-DK" dirty="0" smtClean="0"/>
          </a:p>
          <a:p>
            <a:pPr lvl="1"/>
            <a:r>
              <a:rPr lang="da-DK" dirty="0" smtClean="0"/>
              <a:t>Plots X,Y </a:t>
            </a:r>
            <a:r>
              <a:rPr lang="da-DK" dirty="0" err="1" smtClean="0"/>
              <a:t>coordinates</a:t>
            </a:r>
            <a:endParaRPr lang="da-DK" dirty="0" smtClean="0"/>
          </a:p>
          <a:p>
            <a:pPr lvl="2"/>
            <a:r>
              <a:rPr lang="da-DK" dirty="0" err="1" smtClean="0"/>
              <a:t>Expects</a:t>
            </a:r>
            <a:r>
              <a:rPr lang="da-DK" dirty="0" smtClean="0"/>
              <a:t> inputs of bundled X + Y arrays</a:t>
            </a:r>
          </a:p>
          <a:p>
            <a:pPr lvl="2"/>
            <a:endParaRPr lang="da-DK" dirty="0" smtClean="0"/>
          </a:p>
          <a:p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5" name="PB"/>
          <p:cNvSpPr/>
          <p:nvPr/>
        </p:nvSpPr>
        <p:spPr>
          <a:xfrm>
            <a:off x="0" y="6705600"/>
            <a:ext cx="643466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34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Repetition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B"/>
          <p:cNvSpPr/>
          <p:nvPr/>
        </p:nvSpPr>
        <p:spPr>
          <a:xfrm>
            <a:off x="0" y="6705600"/>
            <a:ext cx="67733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81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Express XY </a:t>
            </a:r>
            <a:r>
              <a:rPr lang="da-DK" dirty="0" err="1" smtClean="0"/>
              <a:t>graphs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20</a:t>
            </a:fld>
            <a:endParaRPr lang="da-DK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677" y="1868119"/>
            <a:ext cx="4416943" cy="15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\\psf\Home\Desktop\Skærmbillede 2012-04-04 kl. 12.40.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77" y="2781402"/>
            <a:ext cx="3909591" cy="36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dsholder til indhold 5"/>
          <p:cNvSpPr txBox="1">
            <a:spLocks/>
          </p:cNvSpPr>
          <p:nvPr/>
        </p:nvSpPr>
        <p:spPr>
          <a:xfrm>
            <a:off x="457200" y="3634901"/>
            <a:ext cx="4038600" cy="26452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Front panel -&gt;</a:t>
            </a:r>
          </a:p>
          <a:p>
            <a:pPr lvl="1"/>
            <a:r>
              <a:rPr lang="da-DK" dirty="0" smtClean="0"/>
              <a:t>Graph -&gt;</a:t>
            </a:r>
          </a:p>
          <a:p>
            <a:pPr lvl="1"/>
            <a:r>
              <a:rPr lang="da-DK" dirty="0" smtClean="0"/>
              <a:t>Express XY Graph</a:t>
            </a:r>
            <a:endParaRPr lang="da-DK" dirty="0"/>
          </a:p>
        </p:txBody>
      </p:sp>
      <p:pic>
        <p:nvPicPr>
          <p:cNvPr id="5" name="Picture 4" descr="Skærmbillede 2013-04-15 kl. 21.18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25" y="5254716"/>
            <a:ext cx="495300" cy="495300"/>
          </a:xfrm>
          <a:prstGeom prst="rect">
            <a:avLst/>
          </a:prstGeom>
        </p:spPr>
      </p:pic>
      <p:sp>
        <p:nvSpPr>
          <p:cNvPr id="6" name="PB"/>
          <p:cNvSpPr/>
          <p:nvPr/>
        </p:nvSpPr>
        <p:spPr>
          <a:xfrm>
            <a:off x="0" y="6705600"/>
            <a:ext cx="677333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02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2.1 – Graph </a:t>
            </a:r>
            <a:r>
              <a:rPr lang="da-DK" dirty="0" err="1" smtClean="0"/>
              <a:t>Exercises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2.1.1 – </a:t>
            </a:r>
            <a:r>
              <a:rPr lang="da-DK" dirty="0" err="1"/>
              <a:t>Waveform</a:t>
            </a:r>
            <a:r>
              <a:rPr lang="da-DK" dirty="0"/>
              <a:t> </a:t>
            </a:r>
            <a:r>
              <a:rPr lang="da-DK" dirty="0" smtClean="0"/>
              <a:t>Graphs</a:t>
            </a:r>
          </a:p>
          <a:p>
            <a:r>
              <a:rPr lang="da-DK" dirty="0" smtClean="0"/>
              <a:t>2.1.2 </a:t>
            </a:r>
            <a:r>
              <a:rPr lang="da-DK" dirty="0"/>
              <a:t>– </a:t>
            </a:r>
            <a:r>
              <a:rPr lang="da-DK" dirty="0" smtClean="0"/>
              <a:t>Sine and </a:t>
            </a:r>
            <a:r>
              <a:rPr lang="da-DK" dirty="0" err="1" smtClean="0"/>
              <a:t>Cosine</a:t>
            </a:r>
            <a:endParaRPr lang="da-DK" dirty="0" smtClean="0"/>
          </a:p>
          <a:p>
            <a:r>
              <a:rPr lang="da-DK" dirty="0" smtClean="0"/>
              <a:t>2.1.3 </a:t>
            </a:r>
            <a:r>
              <a:rPr lang="da-DK" dirty="0"/>
              <a:t>– XY </a:t>
            </a:r>
            <a:r>
              <a:rPr lang="da-DK" dirty="0" smtClean="0"/>
              <a:t>Graphs</a:t>
            </a:r>
          </a:p>
          <a:p>
            <a:r>
              <a:rPr lang="da-DK" dirty="0" smtClean="0"/>
              <a:t>*2.1.4 </a:t>
            </a:r>
            <a:r>
              <a:rPr lang="da-DK" dirty="0"/>
              <a:t>– </a:t>
            </a:r>
            <a:r>
              <a:rPr lang="da-DK" dirty="0" err="1" smtClean="0"/>
              <a:t>Dice</a:t>
            </a:r>
            <a:r>
              <a:rPr lang="da-DK" dirty="0" smtClean="0"/>
              <a:t> </a:t>
            </a:r>
            <a:r>
              <a:rPr lang="da-DK" dirty="0" err="1" smtClean="0"/>
              <a:t>Throws</a:t>
            </a:r>
            <a:r>
              <a:rPr lang="da-DK" dirty="0" smtClean="0"/>
              <a:t> 3</a:t>
            </a:r>
            <a:endParaRPr lang="da-DK" dirty="0"/>
          </a:p>
        </p:txBody>
      </p:sp>
      <p:pic>
        <p:nvPicPr>
          <p:cNvPr id="50178" name="Picture 2" descr="\\psf\Home\Desktop\Skærmbillede 2012-04-04 kl. 13.56.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87" y="1763711"/>
            <a:ext cx="1720900" cy="14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psf\Home\Desktop\Skærmbillede 2012-04-04 kl. 22.50.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3" y="4739585"/>
            <a:ext cx="3256988" cy="15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psf\Home\Desktop\Skærmbillede 2012-04-04 kl. 22.41.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36" y="4740279"/>
            <a:ext cx="3733647" cy="150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psf\Home\Desktop\Skærmbillede 2012-04-05 kl. 22.42.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98" y="2900695"/>
            <a:ext cx="2056909" cy="19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711200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36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LabView</a:t>
            </a:r>
            <a:r>
              <a:rPr lang="da-DK" dirty="0" smtClean="0"/>
              <a:t> File I/O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745066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84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LabView</a:t>
            </a:r>
            <a:r>
              <a:rPr lang="da-DK" dirty="0" smtClean="0"/>
              <a:t> File I/O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Read/</a:t>
            </a:r>
            <a:r>
              <a:rPr lang="da-DK" dirty="0" err="1" smtClean="0"/>
              <a:t>write</a:t>
            </a:r>
            <a:r>
              <a:rPr lang="da-DK" dirty="0" smtClean="0"/>
              <a:t> formats</a:t>
            </a:r>
          </a:p>
          <a:p>
            <a:pPr lvl="1"/>
            <a:r>
              <a:rPr lang="da-DK" dirty="0" err="1" smtClean="0"/>
              <a:t>Binary</a:t>
            </a:r>
            <a:endParaRPr lang="da-DK" dirty="0" smtClean="0"/>
          </a:p>
          <a:p>
            <a:pPr lvl="1"/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err="1" smtClean="0"/>
              <a:t>Spreadsheet</a:t>
            </a:r>
            <a:endParaRPr lang="da-DK" dirty="0" smtClean="0"/>
          </a:p>
          <a:p>
            <a:pPr lvl="1"/>
            <a:r>
              <a:rPr lang="da-DK" dirty="0" err="1" smtClean="0"/>
              <a:t>LabView</a:t>
            </a:r>
            <a:r>
              <a:rPr lang="da-DK" dirty="0" smtClean="0"/>
              <a:t> Measurements File (*.</a:t>
            </a:r>
            <a:r>
              <a:rPr lang="da-DK" dirty="0" err="1" smtClean="0"/>
              <a:t>lvm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23</a:t>
            </a:fld>
            <a:endParaRPr lang="da-DK"/>
          </a:p>
        </p:txBody>
      </p:sp>
      <p:grpSp>
        <p:nvGrpSpPr>
          <p:cNvPr id="15" name="Gruppe 14"/>
          <p:cNvGrpSpPr/>
          <p:nvPr/>
        </p:nvGrpSpPr>
        <p:grpSpPr>
          <a:xfrm>
            <a:off x="5712541" y="4250872"/>
            <a:ext cx="2385328" cy="2106613"/>
            <a:chOff x="4581349" y="3809762"/>
            <a:chExt cx="2803525" cy="2475945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581349" y="3809762"/>
              <a:ext cx="2803525" cy="43408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da-DK"/>
              </a:defPPr>
              <a:lvl1pPr>
                <a:spcBef>
                  <a:spcPct val="50000"/>
                </a:spcBef>
                <a:defRPr b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 smtClean="0"/>
                <a:t>Read from </a:t>
              </a:r>
              <a:r>
                <a:rPr lang="en-US" dirty="0"/>
                <a:t>LVM </a:t>
              </a:r>
              <a:r>
                <a:rPr lang="en-US" dirty="0" smtClean="0"/>
                <a:t>file</a:t>
              </a:r>
              <a:endParaRPr lang="en-US" dirty="0"/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1349" y="4179094"/>
              <a:ext cx="2803525" cy="21066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grpSp>
        <p:nvGrpSpPr>
          <p:cNvPr id="14" name="Gruppe 13"/>
          <p:cNvGrpSpPr/>
          <p:nvPr/>
        </p:nvGrpSpPr>
        <p:grpSpPr>
          <a:xfrm>
            <a:off x="5156729" y="1684632"/>
            <a:ext cx="3496951" cy="2279974"/>
            <a:chOff x="423862" y="2743200"/>
            <a:chExt cx="4110038" cy="2679700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23862" y="2743200"/>
              <a:ext cx="4110037" cy="43408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Write to LVM file</a:t>
              </a:r>
              <a:endPara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3863" y="3121025"/>
              <a:ext cx="4110037" cy="23018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4" name="PB"/>
          <p:cNvSpPr/>
          <p:nvPr/>
        </p:nvSpPr>
        <p:spPr>
          <a:xfrm>
            <a:off x="0" y="6705600"/>
            <a:ext cx="778933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44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Write to LVM file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24</a:t>
            </a:fld>
            <a:endParaRPr lang="da-DK"/>
          </a:p>
        </p:txBody>
      </p:sp>
      <p:pic>
        <p:nvPicPr>
          <p:cNvPr id="66562" name="Picture 2" descr="\\psf\Home\Desktop\Skærmbillede 2012-04-09 kl. 00.58.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33" y="1573993"/>
            <a:ext cx="6405563" cy="51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\\psf\Home\Desktop\Skærmbillede 2012-04-09 kl. 00.58.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00288"/>
            <a:ext cx="12065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B"/>
          <p:cNvSpPr/>
          <p:nvPr/>
        </p:nvSpPr>
        <p:spPr>
          <a:xfrm>
            <a:off x="0" y="6705600"/>
            <a:ext cx="812800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83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Write to </a:t>
            </a:r>
            <a:r>
              <a:rPr lang="da-DK" dirty="0" err="1" smtClean="0"/>
              <a:t>Spreadsheet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25</a:t>
            </a:fld>
            <a:endParaRPr lang="da-DK"/>
          </a:p>
        </p:txBody>
      </p:sp>
      <p:pic>
        <p:nvPicPr>
          <p:cNvPr id="67587" name="Picture 3" descr="\\psf\Home\Desktop\Skærmbillede 2012-04-09 kl. 01.00.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91" y="2983265"/>
            <a:ext cx="55118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B"/>
          <p:cNvSpPr/>
          <p:nvPr/>
        </p:nvSpPr>
        <p:spPr>
          <a:xfrm>
            <a:off x="0" y="6705600"/>
            <a:ext cx="846666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23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2.2 – File I/O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26</a:t>
            </a:fld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2.2.1 – Save to </a:t>
            </a:r>
            <a:r>
              <a:rPr lang="da-DK" dirty="0" smtClean="0"/>
              <a:t>LVM</a:t>
            </a:r>
          </a:p>
          <a:p>
            <a:r>
              <a:rPr lang="da-DK" dirty="0"/>
              <a:t>2.2.2 – Save to </a:t>
            </a:r>
            <a:r>
              <a:rPr lang="da-DK" dirty="0" err="1" smtClean="0"/>
              <a:t>Spreadsheet</a:t>
            </a:r>
            <a:endParaRPr lang="da-DK" dirty="0" smtClean="0"/>
          </a:p>
          <a:p>
            <a:endParaRPr lang="da-DK" dirty="0"/>
          </a:p>
          <a:p>
            <a:r>
              <a:rPr lang="da-DK" b="1" dirty="0" smtClean="0"/>
              <a:t>*2.3 – Advanced Graphs</a:t>
            </a:r>
          </a:p>
          <a:p>
            <a:r>
              <a:rPr lang="da-DK" dirty="0" smtClean="0"/>
              <a:t>*2.3.1 – Sampling and </a:t>
            </a:r>
            <a:r>
              <a:rPr lang="da-DK" dirty="0" err="1" smtClean="0"/>
              <a:t>Reconstruction</a:t>
            </a:r>
            <a:endParaRPr lang="da-DK" dirty="0" smtClean="0"/>
          </a:p>
          <a:p>
            <a:r>
              <a:rPr lang="da-DK" dirty="0"/>
              <a:t>*2.3.2 – </a:t>
            </a:r>
            <a:r>
              <a:rPr lang="da-DK" dirty="0" err="1"/>
              <a:t>Lissajous</a:t>
            </a:r>
            <a:r>
              <a:rPr lang="da-DK" dirty="0"/>
              <a:t> </a:t>
            </a:r>
            <a:r>
              <a:rPr lang="da-DK" dirty="0" err="1"/>
              <a:t>Curves</a:t>
            </a:r>
            <a:endParaRPr lang="da-DK" dirty="0"/>
          </a:p>
          <a:p>
            <a:r>
              <a:rPr lang="da-DK" dirty="0" smtClean="0"/>
              <a:t>*2.3.3 – Eindhovens </a:t>
            </a:r>
            <a:r>
              <a:rPr lang="da-DK" dirty="0" err="1" smtClean="0"/>
              <a:t>Triangle</a:t>
            </a:r>
            <a:endParaRPr lang="da-DK" dirty="0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880533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1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27</a:t>
            </a:fld>
            <a:endParaRPr lang="da-DK" dirty="0"/>
          </a:p>
        </p:txBody>
      </p:sp>
      <p:pic>
        <p:nvPicPr>
          <p:cNvPr id="17411" name="Picture 3" descr="\\psf\Home\Downloads\thats-all-folks-7172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B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2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43000" y="1730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Where</a:t>
            </a:r>
            <a:r>
              <a:rPr lang="da-DK" dirty="0" smtClean="0"/>
              <a:t> do </a:t>
            </a:r>
            <a:r>
              <a:rPr lang="da-DK" dirty="0" err="1" smtClean="0"/>
              <a:t>you</a:t>
            </a:r>
            <a:r>
              <a:rPr lang="da-DK" dirty="0" smtClean="0"/>
              <a:t> ”program” </a:t>
            </a:r>
            <a:br>
              <a:rPr lang="da-DK" dirty="0" smtClean="0"/>
            </a:br>
            <a:r>
              <a:rPr lang="da-DK" dirty="0" smtClean="0"/>
              <a:t>in </a:t>
            </a:r>
            <a:r>
              <a:rPr lang="da-DK" dirty="0" err="1" smtClean="0"/>
              <a:t>LabView</a:t>
            </a:r>
            <a:r>
              <a:rPr lang="da-DK" dirty="0" smtClean="0"/>
              <a:t>?</a:t>
            </a:r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76975693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Diagram" r:id="rId6" imgW="4571969" imgH="5143409" progId="MSGraph.Chart.8">
                  <p:embed followColorScheme="full"/>
                </p:oleObj>
              </mc:Choice>
              <mc:Fallback>
                <p:oleObj name="Diagram" r:id="rId6" imgW="4571969" imgH="514340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Front Panel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Block Diagram</a:t>
            </a:r>
            <a:endParaRPr lang="da-DK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101600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7313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Where</a:t>
            </a:r>
            <a:r>
              <a:rPr lang="da-DK" dirty="0" smtClean="0"/>
              <a:t> </a:t>
            </a:r>
            <a:r>
              <a:rPr lang="da-DK" dirty="0" err="1" smtClean="0"/>
              <a:t>would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Waveform</a:t>
            </a:r>
            <a:r>
              <a:rPr lang="da-DK" dirty="0" smtClean="0"/>
              <a:t> Charts?</a:t>
            </a:r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64841201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Diagram" r:id="rId6" imgW="4571969" imgH="5143409" progId="MSGraph.Chart.8">
                  <p:embed followColorScheme="full"/>
                </p:oleObj>
              </mc:Choice>
              <mc:Fallback>
                <p:oleObj name="Diagram" r:id="rId6" imgW="4571969" imgH="514340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Front Panel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Block Diagram</a:t>
            </a:r>
            <a:endParaRPr lang="da-DK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135466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448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Which</a:t>
            </a:r>
            <a:r>
              <a:rPr lang="da-DK" dirty="0" smtClean="0"/>
              <a:t> of </a:t>
            </a:r>
            <a:r>
              <a:rPr lang="da-DK" dirty="0" err="1" smtClean="0"/>
              <a:t>these</a:t>
            </a:r>
            <a:r>
              <a:rPr lang="da-DK" dirty="0" smtClean="0"/>
              <a:t> is an </a:t>
            </a:r>
            <a:r>
              <a:rPr lang="da-DK" dirty="0" err="1" smtClean="0"/>
              <a:t>indicator</a:t>
            </a:r>
            <a:r>
              <a:rPr lang="da-DK" dirty="0"/>
              <a:t>? 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5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58804167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Diagram" r:id="rId6" imgW="4571969" imgH="5143409" progId="MSGraph.Chart.8">
                  <p:embed followColorScheme="full"/>
                </p:oleObj>
              </mc:Choice>
              <mc:Fallback>
                <p:oleObj name="Diagram" r:id="rId6" imgW="4571969" imgH="514340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222123"/>
            <a:ext cx="8229600" cy="3413184"/>
          </a:xfrm>
        </p:spPr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514350" indent="-514350">
              <a:buFont typeface="Arial"/>
              <a:buAutoNum type="arabicPeriod"/>
            </a:pPr>
            <a:r>
              <a:rPr lang="da-DK" dirty="0"/>
              <a:t> </a:t>
            </a:r>
          </a:p>
        </p:txBody>
      </p:sp>
      <p:pic>
        <p:nvPicPr>
          <p:cNvPr id="26626" name="Picture 2" descr="\\psf\Home\Desktop\Skærmbillede 2012-03-29 kl. 15.41.17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" b="45739"/>
          <a:stretch/>
        </p:blipFill>
        <p:spPr bwMode="auto">
          <a:xfrm>
            <a:off x="1114108" y="2287905"/>
            <a:ext cx="1104900" cy="9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psf\Home\Desktop\Skærmbillede 2012-03-29 kl. 15.41.17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0"/>
          <a:stretch/>
        </p:blipFill>
        <p:spPr bwMode="auto">
          <a:xfrm>
            <a:off x="1114108" y="3928745"/>
            <a:ext cx="1104900" cy="9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169333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4314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Which</a:t>
            </a:r>
            <a:r>
              <a:rPr lang="da-DK" dirty="0" smtClean="0"/>
              <a:t> of </a:t>
            </a:r>
            <a:r>
              <a:rPr lang="da-DK" dirty="0" err="1" smtClean="0"/>
              <a:t>these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is an Express VI?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6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70513973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Diagram" r:id="rId6" imgW="4571969" imgH="5143409" progId="MSGraph.Chart.8">
                  <p:embed followColorScheme="full"/>
                </p:oleObj>
              </mc:Choice>
              <mc:Fallback>
                <p:oleObj name="Diagram" r:id="rId6" imgW="4571969" imgH="514340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764923"/>
            <a:ext cx="8229600" cy="3413184"/>
          </a:xfrm>
        </p:spPr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7650" name="Picture 2" descr="\\psf\Home\Desktop\Skærmbillede 2012-03-29 kl. 15.45.3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20"/>
          <a:stretch/>
        </p:blipFill>
        <p:spPr bwMode="auto">
          <a:xfrm>
            <a:off x="1154113" y="1871663"/>
            <a:ext cx="1409700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psf\Home\Desktop\Skærmbillede 2012-03-29 kl. 15.45.3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0" b="31365"/>
          <a:stretch/>
        </p:blipFill>
        <p:spPr bwMode="auto">
          <a:xfrm>
            <a:off x="1154113" y="5008880"/>
            <a:ext cx="1409700" cy="9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psf\Home\Desktop\Skærmbillede 2012-03-29 kl. 15.45.3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4"/>
          <a:stretch/>
        </p:blipFill>
        <p:spPr bwMode="auto">
          <a:xfrm>
            <a:off x="1154113" y="3505200"/>
            <a:ext cx="140970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203200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4795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Which</a:t>
            </a:r>
            <a:r>
              <a:rPr lang="da-DK" dirty="0" smtClean="0"/>
              <a:t> is the For Loop?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7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31666873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Diagram" r:id="rId6" imgW="4571969" imgH="5143409" progId="MSGraph.Chart.8">
                  <p:embed followColorScheme="full"/>
                </p:oleObj>
              </mc:Choice>
              <mc:Fallback>
                <p:oleObj name="Diagram" r:id="rId6" imgW="4571969" imgH="514340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06400" y="1947803"/>
            <a:ext cx="8229600" cy="3413184"/>
          </a:xfrm>
        </p:spPr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0288" y="4053610"/>
            <a:ext cx="3123810" cy="1400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81904" y="1949486"/>
            <a:ext cx="3277058" cy="13908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6" name="PB"/>
          <p:cNvSpPr/>
          <p:nvPr/>
        </p:nvSpPr>
        <p:spPr>
          <a:xfrm>
            <a:off x="0" y="6705600"/>
            <a:ext cx="237066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3755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structure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8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02210341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Diagram" r:id="rId6" imgW="4571969" imgH="5143409" progId="MSGraph.Chart.8">
                  <p:embed followColorScheme="full"/>
                </p:oleObj>
              </mc:Choice>
              <mc:Fallback>
                <p:oleObj name="Diagram" r:id="rId6" imgW="4571969" imgH="514340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18" name="Picture 2" descr="\\psf\Home\Desktop\Screen Shot 2012-04-03 at 14.38.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5" y="1657054"/>
            <a:ext cx="2770731" cy="19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3352800" y="2194558"/>
            <a:ext cx="635726" cy="5573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849086" y="2194558"/>
            <a:ext cx="635726" cy="5573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3840480"/>
            <a:ext cx="4062549" cy="2560320"/>
          </a:xfrm>
        </p:spPr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dirty="0" smtClean="0"/>
              <a:t>Loop Tunnel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Indekseret Tunnel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Shift</a:t>
            </a:r>
            <a:r>
              <a:rPr lang="da-DK" dirty="0" smtClean="0"/>
              <a:t> register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IO Thread</a:t>
            </a:r>
            <a:endParaRPr lang="da-DK" dirty="0"/>
          </a:p>
        </p:txBody>
      </p:sp>
      <p:sp>
        <p:nvSpPr>
          <p:cNvPr id="8" name="PB"/>
          <p:cNvSpPr/>
          <p:nvPr/>
        </p:nvSpPr>
        <p:spPr>
          <a:xfrm>
            <a:off x="0" y="6705600"/>
            <a:ext cx="270933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987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structure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9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83027473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Diagram" r:id="rId6" imgW="4571969" imgH="5143409" progId="MSGraph.Chart.8">
                  <p:embed followColorScheme="full"/>
                </p:oleObj>
              </mc:Choice>
              <mc:Fallback>
                <p:oleObj name="Diagram" r:id="rId6" imgW="4571969" imgH="514340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3840480"/>
            <a:ext cx="4062549" cy="2560320"/>
          </a:xfrm>
        </p:spPr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dirty="0" smtClean="0"/>
              <a:t>Loop Tunnel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Indekseret Tunnel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Shift</a:t>
            </a:r>
            <a:r>
              <a:rPr lang="da-DK" dirty="0" smtClean="0"/>
              <a:t> register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IO Thread</a:t>
            </a:r>
            <a:endParaRPr lang="da-DK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0" y="1972083"/>
            <a:ext cx="31527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1881056" y="2403565"/>
            <a:ext cx="409300" cy="4005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B"/>
          <p:cNvSpPr/>
          <p:nvPr/>
        </p:nvSpPr>
        <p:spPr>
          <a:xfrm>
            <a:off x="0" y="6705600"/>
            <a:ext cx="304800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061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EXPANDSHOWBAR" val="True"/>
  <p:tag name="TASKPANEKEY" val="c3491cde-852d-4fd1-a10e-c4f57a65ea46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C7B7FDC84EFF4FCDA16BC584EB543D2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QUESTIONALIAS" val="Enter question text..."/>
  <p:tag name="DELIMITERS" val="3.1"/>
  <p:tag name="VALUEFORMAT" val="0%"/>
  <p:tag name="ANSWERSALIAS" val="   |smicln| "/>
  <p:tag name="TOTALRESPONSES" val="4"/>
  <p:tag name="RESPONSECOUNT" val="5"/>
  <p:tag name="SLICED" val="False"/>
  <p:tag name="RESPONSES" val="2;-;-;2;2;1;-;2;-;-;-;"/>
  <p:tag name="CHARTSTRINGSTD" val="1 4"/>
  <p:tag name="CHARTSTRINGREV" val="4 1"/>
  <p:tag name="CHARTSTRINGSTDPER" val="0,2 0,8"/>
  <p:tag name="CHARTSTRINGREVPER" val="0,8 0,2"/>
  <p:tag name="SLIDEORDER" val="2"/>
  <p:tag name="SLIDEGUID" val="70BF80E5DE2743AAA10FA395E3CADBDB"/>
  <p:tag name="VALUES" val="No Value|smicln|No Value"/>
  <p:tag name="RESPONSESGATHERED" val="False"/>
  <p:tag name="ANONYMOUSTEMP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5"/>
  <p:tag name="FONTSIZE" val="32"/>
  <p:tag name="BULLETTYPE" val="ppBulletArabicPeriod"/>
  <p:tag name="ANSWERTEXT" val=" &#10; "/>
  <p:tag name="OLDNUMANSWERS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C7B7FDC84EFF4FCDA16BC584EB543D2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Hvilken af disse  er en funktion? "/>
  <p:tag name="ANSWERSALIAS" val="   |smicln|  |smicln| "/>
  <p:tag name="TOTALRESPONSES" val="7"/>
  <p:tag name="RESPONSECOUNT" val="7"/>
  <p:tag name="SLICED" val="False"/>
  <p:tag name="RESPONSES" val="3;-;-;3;1;2;-;1;-;2;1;"/>
  <p:tag name="CHARTSTRINGSTD" val="3 2 2"/>
  <p:tag name="CHARTSTRINGREV" val="2 2 3"/>
  <p:tag name="CHARTSTRINGSTDPER" val="0,428571428571429 0,285714285714286 0,285714285714286"/>
  <p:tag name="CHARTSTRINGREVPER" val="0,285714285714286 0,285714285714286 0,428571428571429"/>
  <p:tag name="SLIDEORDER" val="3"/>
  <p:tag name="SLIDEGUID" val="1AA101ED7ABD48E981D685518D509DFB"/>
  <p:tag name="VALUES" val="No Value|smicln|No Value|smicln|No Value"/>
  <p:tag name="RESPONSESGATHERED" val="False"/>
  <p:tag name="ANONYMOUSTEMP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"/>
  <p:tag name="FONTSIZE" val="32"/>
  <p:tag name="BULLETTYPE" val="ppBulletArabicPeriod"/>
  <p:tag name="ANSWERTEXT" val=" &#10;&#10; "/>
  <p:tag name="OLDNUMANSWERS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C7B7FDC84EFF4FCDA16BC584EB543D2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    |smicln| "/>
  <p:tag name="QUESTIONALIAS" val="Hvilket er While Loopet?"/>
  <p:tag name="TOTALRESPONSES" val="5"/>
  <p:tag name="RESPONSECOUNT" val="5"/>
  <p:tag name="SLICED" val="False"/>
  <p:tag name="RESPONSES" val="2;-;-;-;-;2;-;-;-;-;-;-;-;2;-;2;2;-;-;"/>
  <p:tag name="CHARTSTRINGSTD" val="0 5"/>
  <p:tag name="CHARTSTRINGREV" val="5 0"/>
  <p:tag name="CHARTSTRINGSTDPER" val="0 1"/>
  <p:tag name="CHARTSTRINGREVPER" val="1 0"/>
  <p:tag name="SLIDEORDER" val="4"/>
  <p:tag name="SLIDEGUID" val="35CDC5277B644AD894D0F49582B52EC4"/>
  <p:tag name="VALUES" val="No Value|smicln|No Value"/>
  <p:tag name="RESPONSESGATHERED" val="False"/>
  <p:tag name="ANONYMOUSTEMP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"/>
  <p:tag name="FONTSIZE" val="32"/>
  <p:tag name="BULLETTYPE" val="ppBulletArabicPeriod"/>
  <p:tag name="ANSWERTEXT" val=" &#10; "/>
  <p:tag name="OLDNUMANSWERS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3715E8A873A4B9CB80611C9C12BF6B8"/>
  <p:tag name="SLIDEID" val="63715E8A873A4B9CB80611C9C12BF6B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Hvad hedder denne struktur"/>
  <p:tag name="ANSWERSALIAS" val="Loop Tunnel|smicln|Indekseret Tunnel|smicln|Shift register|smicln|IO Thread"/>
  <p:tag name="VALUES" val="No Value|smicln|No Value|smicln|No Value|smicln|No Value"/>
  <p:tag name="RESPONSESGATHERED" val="False"/>
  <p:tag name="ANONYMOUSTEMP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54"/>
  <p:tag name="FONTSIZE" val="32"/>
  <p:tag name="BULLETTYPE" val="ppBulletArabicPeriod"/>
  <p:tag name="ANSWERTEXT" val="Loop Tunnel&#10;Indekseret Tunnel&#10;Shift register&#10;IO Thread"/>
  <p:tag name="OLDNUMANSWERS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3715E8A873A4B9CB80611C9C12BF6B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Hvad hedder denne struktur"/>
  <p:tag name="ANSWERSALIAS" val="Loop Tunnel|smicln|Indekseret Tunnel|smicln|Shift register|smicln|IO Thread"/>
  <p:tag name="SLIDEORDER" val="3"/>
  <p:tag name="SLIDEGUID" val="72AB9FCDEED24D50A2D2D967A386E2FB"/>
  <p:tag name="VALUES" val="No Value|smicln|No Value|smicln|No Value|smicln|No Value"/>
  <p:tag name="TOTALRESPONSES" val="9"/>
  <p:tag name="RESPONSECOUNT" val="10"/>
  <p:tag name="SLICED" val="False"/>
  <p:tag name="RESPONSES" val="2;2;2;-;-;-;-;1;-;4;4;-;2;1;2;1;"/>
  <p:tag name="CHARTSTRINGSTD" val="3 5 0 2"/>
  <p:tag name="CHARTSTRINGREV" val="2 0 5 3"/>
  <p:tag name="CHARTSTRINGSTDPER" val="0,3 0,5 0 0,2"/>
  <p:tag name="CHARTSTRINGREVPER" val="0,2 0 0,5 0,3"/>
  <p:tag name="RESPONSESGATHERED" val="False"/>
  <p:tag name="ANONYMOUSTEMP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54"/>
  <p:tag name="FONTSIZE" val="32"/>
  <p:tag name="BULLETTYPE" val="ppBulletArabicPeriod"/>
  <p:tag name="ANSWERTEXT" val="Loop Tunnel&#10;Indekseret Tunnel&#10;Shift register&#10;IO Thread"/>
  <p:tag name="OLDNUMANSWERS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3715E8A873A4B9CB80611C9C12BF6B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"/>
  <p:tag name="SLIDEGUID" val="E7A5B69B5983434285F023CE47FEBD09"/>
  <p:tag name="ANSWERSALIAS" val=" |smicln| |smicln| |smicln| "/>
  <p:tag name="QUESTIONALIAS" val="Hvilken funktion henter en værdi fra et element i et Array?"/>
  <p:tag name="VALUES" val="No Value|smicln|No Value|smicln|No Value|smicln|No Value"/>
  <p:tag name="TOTALRESPONSES" val="9"/>
  <p:tag name="RESPONSECOUNT" val="10"/>
  <p:tag name="SLICED" val="False"/>
  <p:tag name="RESPONSES" val="-;2;4;-;-;-;-;2;-;2;-;2;2;1;2;-;3;2;"/>
  <p:tag name="CHARTSTRINGSTD" val="1 7 1 1"/>
  <p:tag name="CHARTSTRINGREV" val="1 1 7 1"/>
  <p:tag name="CHARTSTRINGSTDPER" val="0,1 0,7 0,1 0,1"/>
  <p:tag name="CHARTSTRINGREVPER" val="0,1 0,1 0,7 0,1"/>
  <p:tag name="RESPONSESGATHERED" val="False"/>
  <p:tag name="ANONYMOUSTEMP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 &#10; &#10; &#10; "/>
  <p:tag name="OLDNUMANSWERS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3715E8A873A4B9CB80611C9C12BF6B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 |smicln| |smicln| |smicln| "/>
  <p:tag name="SLIDEORDER" val="5"/>
  <p:tag name="SLIDEGUID" val="A1B234CA8B7C45CE878D9AEAC21A73AE"/>
  <p:tag name="QUESTIONALIAS" val="Hvilken funktion sætter en enkelt værdi tilbage i et Array?"/>
  <p:tag name="VALUES" val="No Value|smicln|No Value|smicln|No Value|smicln|No Value"/>
  <p:tag name="TOTALRESPONSES" val="11"/>
  <p:tag name="RESPONSECOUNT" val="12"/>
  <p:tag name="SLICED" val="False"/>
  <p:tag name="RESPONSES" val="4;3;4;-;-;-;-;4;-;4;4;3;4;3;3;-;4;3;"/>
  <p:tag name="CHARTSTRINGSTD" val="0 0 5 7"/>
  <p:tag name="CHARTSTRINGREV" val="7 5 0 0"/>
  <p:tag name="CHARTSTRINGSTDPER" val="0 0 0,416666666666667 0,583333333333333"/>
  <p:tag name="CHARTSTRINGREVPER" val="0,583333333333333 0,416666666666667 0 0"/>
  <p:tag name="RESPONSESGATHERED" val="False"/>
  <p:tag name="ANONYMOUSTEMP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 &#10; &#10; &#10; "/>
  <p:tag name="OLDNUMANSWERS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D4C4CA463594DC9A91BB795EF366A1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TOTALRESPONSES" val="10"/>
  <p:tag name="RESPONSECOUNT" val="10"/>
  <p:tag name="SLICED" val="False"/>
  <p:tag name="RESPONSES" val="1;1;1;1;1;1;1;1;1;1;"/>
  <p:tag name="CHARTSTRINGSTD" val="10 0 0"/>
  <p:tag name="CHARTSTRINGREV" val="0 0 10"/>
  <p:tag name="CHARTSTRINGSTDPER" val="1 0 0"/>
  <p:tag name="CHARTSTRINGREVPER" val="0 0 1"/>
  <p:tag name="CHARTCOLORS" val="0"/>
  <p:tag name="ANSWERSALIAS" val="Front Panel|smicln|Block Diagram"/>
  <p:tag name="SLIDEORDER" val="6"/>
  <p:tag name="SLIDEGUID" val="F9B1C76270EF4869A68B1D4E93946C7B"/>
  <p:tag name="QUESTIONALIAS" val="Hvor ”programmeres”  der i LabView?"/>
  <p:tag name="VALUES" val="No Value|smicln|No Value"/>
  <p:tag name="RESPONSESGATHERED" val="False"/>
  <p:tag name="ANONYMOUSTEMP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5"/>
  <p:tag name="FONTSIZE" val="32"/>
  <p:tag name="BULLETTYPE" val="ppBulletArabicPeriod"/>
  <p:tag name="ANSWERTEXT" val="Front Panel&#10;Block Diagram"/>
  <p:tag name="OLDNUMANSWERS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D4C4CA463594DC9A91BB795EF366A1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TOTALRESPONSES" val="10"/>
  <p:tag name="RESPONSECOUNT" val="10"/>
  <p:tag name="SLICED" val="False"/>
  <p:tag name="RESPONSES" val="1;1;1;1;1;1;1;1;1;1;"/>
  <p:tag name="CHARTSTRINGSTD" val="10 0 0"/>
  <p:tag name="CHARTSTRINGREV" val="0 0 10"/>
  <p:tag name="CHARTSTRINGSTDPER" val="1 0 0"/>
  <p:tag name="CHARTSTRINGREVPER" val="0 0 1"/>
  <p:tag name="CHARTCOLORS" val="0"/>
  <p:tag name="SLIDEORDER" val="5"/>
  <p:tag name="SLIDEGUID" val="281E175B9F2E4B7B98F819CC9BFEDD14"/>
  <p:tag name="QUESTIONALIAS" val="Hvor indsættes  Waveform Charts?"/>
  <p:tag name="ANSWERSALIAS" val="Front Panel|smicln|Block Diagram"/>
  <p:tag name="VALUES" val="No Value|smicln|No Value"/>
  <p:tag name="RESPONSESGATHERED" val="False"/>
  <p:tag name="ANONYMOUSTEMP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5"/>
  <p:tag name="FONTSIZE" val="32"/>
  <p:tag name="BULLETTYPE" val="ppBulletArabicPeriod"/>
  <p:tag name="ANSWERTEXT" val="Front Panel&#10;Block Diagram"/>
  <p:tag name="OLDNUMANSWERS" val="2"/>
</p:tagLst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26534</TotalTime>
  <Words>463</Words>
  <Application>Microsoft Macintosh PowerPoint</Application>
  <PresentationFormat>On-screen Show (4:3)</PresentationFormat>
  <Paragraphs>140</Paragraphs>
  <Slides>27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Kontortema</vt:lpstr>
      <vt:lpstr>Diagram</vt:lpstr>
      <vt:lpstr>Virtuel Instrumentation: LabView Introduktion 2</vt:lpstr>
      <vt:lpstr>Repetition</vt:lpstr>
      <vt:lpstr>Where do you ”program”  in LabView?</vt:lpstr>
      <vt:lpstr>Where would you insert Waveform Charts?</vt:lpstr>
      <vt:lpstr>Which of these is an indicator? </vt:lpstr>
      <vt:lpstr>Which of these is an Express VI? </vt:lpstr>
      <vt:lpstr>Which is the For Loop?</vt:lpstr>
      <vt:lpstr>What is this structure?</vt:lpstr>
      <vt:lpstr>What is this structure?</vt:lpstr>
      <vt:lpstr>Which function can return a value from an Array element?</vt:lpstr>
      <vt:lpstr>Which function inserts  a value into an Array?</vt:lpstr>
      <vt:lpstr>LabView Graphs</vt:lpstr>
      <vt:lpstr>Waveform Charts Updating</vt:lpstr>
      <vt:lpstr>Waveform Charts vs Graphs</vt:lpstr>
      <vt:lpstr>Waveform Graphs</vt:lpstr>
      <vt:lpstr>Waveform Graphs</vt:lpstr>
      <vt:lpstr>Waveform Graphs</vt:lpstr>
      <vt:lpstr>Waveform Graphs</vt:lpstr>
      <vt:lpstr>XY graphs</vt:lpstr>
      <vt:lpstr>Express XY graphs</vt:lpstr>
      <vt:lpstr>2.1 – Graph Exercises</vt:lpstr>
      <vt:lpstr>LabView File I/O</vt:lpstr>
      <vt:lpstr>LabView File I/O</vt:lpstr>
      <vt:lpstr>Write to LVM file</vt:lpstr>
      <vt:lpstr>Write to Spreadsheet</vt:lpstr>
      <vt:lpstr>2.2 – File I/O</vt:lpstr>
      <vt:lpstr>PowerPoint Presentation</vt:lpstr>
    </vt:vector>
  </TitlesOfParts>
  <Company>MR Centret, Skejby Sygehus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MRI</dc:title>
  <dc:creator>Samuel Thrysøe</dc:creator>
  <cp:lastModifiedBy>Samuel Thrysøe</cp:lastModifiedBy>
  <cp:revision>211</cp:revision>
  <cp:lastPrinted>2013-04-15T20:47:40Z</cp:lastPrinted>
  <dcterms:created xsi:type="dcterms:W3CDTF">2010-11-04T20:16:12Z</dcterms:created>
  <dcterms:modified xsi:type="dcterms:W3CDTF">2013-04-15T20:48:04Z</dcterms:modified>
</cp:coreProperties>
</file>